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302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303" r:id="rId17"/>
    <p:sldId id="273" r:id="rId18"/>
    <p:sldId id="278" r:id="rId19"/>
    <p:sldId id="304" r:id="rId20"/>
    <p:sldId id="274" r:id="rId21"/>
    <p:sldId id="305" r:id="rId22"/>
    <p:sldId id="301" r:id="rId23"/>
    <p:sldId id="279" r:id="rId24"/>
    <p:sldId id="280" r:id="rId25"/>
    <p:sldId id="281" r:id="rId26"/>
    <p:sldId id="282" r:id="rId27"/>
    <p:sldId id="309" r:id="rId28"/>
    <p:sldId id="283" r:id="rId29"/>
    <p:sldId id="308" r:id="rId30"/>
    <p:sldId id="284" r:id="rId31"/>
    <p:sldId id="285" r:id="rId32"/>
    <p:sldId id="306" r:id="rId33"/>
    <p:sldId id="286" r:id="rId34"/>
    <p:sldId id="307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9" r:id="rId45"/>
    <p:sldId id="296" r:id="rId46"/>
    <p:sldId id="297" r:id="rId47"/>
    <p:sldId id="298" r:id="rId48"/>
  </p:sldIdLst>
  <p:sldSz cx="18288000" cy="10287000"/>
  <p:notesSz cx="6858000" cy="9144000"/>
  <p:embeddedFontLst>
    <p:embeddedFont>
      <p:font typeface="Arima Madurai Extra Bold Bold" panose="020B0604020202020204" charset="0"/>
      <p:regular r:id="rId50"/>
    </p:embeddedFont>
    <p:embeddedFont>
      <p:font typeface="Arima Madurai Light" panose="020B0604020202020204" charset="0"/>
      <p:regular r:id="rId51"/>
    </p:embeddedFont>
    <p:embeddedFont>
      <p:font typeface="Arima Madurai Light Bold" panose="020B0604020202020204" charset="0"/>
      <p:regular r:id="rId52"/>
    </p:embeddedFont>
    <p:embeddedFont>
      <p:font typeface="Arimo Bold" panose="020B0604020202020204" charset="0"/>
      <p:regular r:id="rId53"/>
    </p:embeddedFont>
    <p:embeddedFont>
      <p:font typeface="Caladea" panose="020B0604020202020204" charset="0"/>
      <p:regular r:id="rId54"/>
    </p:embeddedFont>
    <p:embeddedFont>
      <p:font typeface="Caladea Bold" panose="020B0604020202020204" charset="0"/>
      <p:regular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mbria Math" panose="02040503050406030204" pitchFamily="18" charset="0"/>
      <p:regular r:id="rId60"/>
    </p:embeddedFont>
    <p:embeddedFont>
      <p:font typeface="Gatwick Bold" panose="020B0604020202020204" charset="0"/>
      <p:regular r:id="rId61"/>
    </p:embeddedFont>
    <p:embeddedFont>
      <p:font typeface="Hatton Bold" panose="020B0604020202020204" charset="0"/>
      <p:regular r:id="rId62"/>
    </p:embeddedFont>
    <p:embeddedFont>
      <p:font typeface="Hatton Bold Bold" panose="020B0604020202020204" charset="0"/>
      <p:regular r:id="rId63"/>
    </p:embeddedFont>
    <p:embeddedFont>
      <p:font typeface="PT Serif" panose="020A0603040505020204" pitchFamily="18" charset="0"/>
      <p:regular r:id="rId64"/>
      <p:bold r:id="rId65"/>
      <p:italic r:id="rId66"/>
      <p:boldItalic r:id="rId67"/>
    </p:embeddedFont>
    <p:embeddedFont>
      <p:font typeface="Public Sans" panose="020B0604020202020204" charset="0"/>
      <p:regular r:id="rId68"/>
    </p:embeddedFont>
    <p:embeddedFont>
      <p:font typeface="Public Sans Italics" panose="020B0604020202020204" charset="0"/>
      <p:regular r:id="rId69"/>
    </p:embeddedFont>
    <p:embeddedFont>
      <p:font typeface="Roboto" panose="02000000000000000000" pitchFamily="2" charset="0"/>
      <p:regular r:id="rId70"/>
      <p:bold r:id="rId71"/>
      <p:italic r:id="rId72"/>
      <p:boldItalic r:id="rId73"/>
    </p:embeddedFont>
    <p:embeddedFont>
      <p:font typeface="Roboto Bold" panose="02000000000000000000" charset="0"/>
      <p:regular r:id="rId74"/>
    </p:embeddedFont>
    <p:embeddedFont>
      <p:font typeface="Roboto Bold Italics" panose="020B0604020202020204" charset="0"/>
      <p:regular r:id="rId75"/>
    </p:embeddedFont>
    <p:embeddedFont>
      <p:font typeface="Roboto Italics" panose="020B0604020202020204" charset="0"/>
      <p:regular r:id="rId76"/>
    </p:embeddedFont>
    <p:embeddedFont>
      <p:font typeface="Rubik One" panose="020B0604020202020204" charset="-79"/>
      <p:regular r:id="rId7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6" autoAdjust="0"/>
    <p:restoredTop sz="73918" autoAdjust="0"/>
  </p:normalViewPr>
  <p:slideViewPr>
    <p:cSldViewPr>
      <p:cViewPr varScale="1">
        <p:scale>
          <a:sx n="55" d="100"/>
          <a:sy n="55" d="100"/>
        </p:scale>
        <p:origin x="235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76" Type="http://schemas.openxmlformats.org/officeDocument/2006/relationships/font" Target="fonts/font27.fntdata"/><Relationship Id="rId7" Type="http://schemas.openxmlformats.org/officeDocument/2006/relationships/slide" Target="slides/slide6.xml"/><Relationship Id="rId71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font" Target="fonts/font25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font" Target="fonts/font24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77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D" sz="1800" b="1" i="0" baseline="0" dirty="0">
                <a:solidFill>
                  <a:schemeClr val="bg1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Hasil </a:t>
            </a:r>
            <a:r>
              <a:rPr lang="en-ID" sz="1800" b="1" i="0" baseline="0" dirty="0" err="1">
                <a:solidFill>
                  <a:schemeClr val="bg1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Perhitungan</a:t>
            </a:r>
            <a:r>
              <a:rPr lang="en-ID" sz="1800" b="1" i="0" baseline="0" dirty="0">
                <a:solidFill>
                  <a:schemeClr val="bg1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 SVM</a:t>
            </a:r>
            <a:endParaRPr lang="en-ID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line3D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Dataset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 w="25400"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Akurasi</c:v>
                </c:pt>
                <c:pt idx="1">
                  <c:v>Recall</c:v>
                </c:pt>
                <c:pt idx="2">
                  <c:v>Precision</c:v>
                </c:pt>
                <c:pt idx="3">
                  <c:v>F-Measure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0.98250000000000004</c:v>
                </c:pt>
                <c:pt idx="1">
                  <c:v>0.98</c:v>
                </c:pt>
                <c:pt idx="2">
                  <c:v>0.98</c:v>
                </c:pt>
                <c:pt idx="3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41-4BB6-94C7-18B19007F2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Dataset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 w="25400"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Akurasi</c:v>
                </c:pt>
                <c:pt idx="1">
                  <c:v>Recall</c:v>
                </c:pt>
                <c:pt idx="2">
                  <c:v>Precision</c:v>
                </c:pt>
                <c:pt idx="3">
                  <c:v>F-Measure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0.98</c:v>
                </c:pt>
                <c:pt idx="1">
                  <c:v>0.98</c:v>
                </c:pt>
                <c:pt idx="2">
                  <c:v>0.98</c:v>
                </c:pt>
                <c:pt idx="3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B41-4BB6-94C7-18B19007F25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Dataset3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hade val="51000"/>
                    <a:satMod val="13000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16200000" scaled="0"/>
            </a:gradFill>
            <a:ln w="25400"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Akurasi</c:v>
                </c:pt>
                <c:pt idx="1">
                  <c:v>Recall</c:v>
                </c:pt>
                <c:pt idx="2">
                  <c:v>Precision</c:v>
                </c:pt>
                <c:pt idx="3">
                  <c:v>F-Measure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0.97250000000000003</c:v>
                </c:pt>
                <c:pt idx="1">
                  <c:v>0.97499999999999998</c:v>
                </c:pt>
                <c:pt idx="2">
                  <c:v>0.97</c:v>
                </c:pt>
                <c:pt idx="3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B41-4BB6-94C7-18B19007F25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Dataset 4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hade val="51000"/>
                    <a:satMod val="13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lin ang="16200000" scaled="0"/>
            </a:gradFill>
            <a:ln w="25400"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Akurasi</c:v>
                </c:pt>
                <c:pt idx="1">
                  <c:v>Recall</c:v>
                </c:pt>
                <c:pt idx="2">
                  <c:v>Precision</c:v>
                </c:pt>
                <c:pt idx="3">
                  <c:v>F-Measure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0.98750000000000004</c:v>
                </c:pt>
                <c:pt idx="1">
                  <c:v>0.98</c:v>
                </c:pt>
                <c:pt idx="2">
                  <c:v>0.98</c:v>
                </c:pt>
                <c:pt idx="3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B41-4BB6-94C7-18B19007F25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526782440"/>
        <c:axId val="526782112"/>
        <c:axId val="476839896"/>
      </c:line3DChart>
      <c:catAx>
        <c:axId val="5267824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50000"/>
                <a:lumOff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en-US"/>
          </a:p>
        </c:txPr>
        <c:crossAx val="526782112"/>
        <c:crosses val="autoZero"/>
        <c:auto val="1"/>
        <c:lblAlgn val="ctr"/>
        <c:lblOffset val="100"/>
        <c:noMultiLvlLbl val="0"/>
      </c:catAx>
      <c:valAx>
        <c:axId val="526782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en-US"/>
          </a:p>
        </c:txPr>
        <c:crossAx val="526782440"/>
        <c:crosses val="autoZero"/>
        <c:crossBetween val="between"/>
      </c:valAx>
      <c:serAx>
        <c:axId val="47683989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50000"/>
                <a:lumOff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en-US"/>
          </a:p>
        </c:txPr>
        <c:crossAx val="526782112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EF52-415C-9CF5-9B3E33598B2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EF52-415C-9CF5-9B3E33598B2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EF52-415C-9CF5-9B3E33598B2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Positif</c:v>
                </c:pt>
                <c:pt idx="1">
                  <c:v>Negatif</c:v>
                </c:pt>
                <c:pt idx="2">
                  <c:v>Netral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330</c:v>
                </c:pt>
                <c:pt idx="1">
                  <c:v>302</c:v>
                </c:pt>
                <c:pt idx="2">
                  <c:v>308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F52-415C-9CF5-9B3E33598B2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23.09.2021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terimakasih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moderator, </a:t>
            </a:r>
            <a:r>
              <a:rPr lang="en-US" dirty="0" err="1"/>
              <a:t>assalamualaikum</a:t>
            </a:r>
            <a:r>
              <a:rPr lang="en-US" dirty="0"/>
              <a:t> </a:t>
            </a:r>
            <a:r>
              <a:rPr lang="en-US" dirty="0" err="1"/>
              <a:t>warohmatullahi</a:t>
            </a:r>
            <a:r>
              <a:rPr lang="en-US" dirty="0"/>
              <a:t> </a:t>
            </a:r>
            <a:r>
              <a:rPr lang="en-US" dirty="0" err="1"/>
              <a:t>wabarokatuh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Pertama-tama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mengucapkan</a:t>
            </a:r>
            <a:r>
              <a:rPr lang="en-US" dirty="0"/>
              <a:t> </a:t>
            </a:r>
            <a:r>
              <a:rPr lang="en-US" dirty="0" err="1"/>
              <a:t>terimakasih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ibu</a:t>
            </a:r>
            <a:r>
              <a:rPr lang="en-US" dirty="0"/>
              <a:t> doctor </a:t>
            </a:r>
            <a:r>
              <a:rPr lang="en-US" dirty="0" err="1"/>
              <a:t>Qurrotul</a:t>
            </a:r>
            <a:r>
              <a:rPr lang="en-US" dirty="0"/>
              <a:t> Aini M.T dan juga Bapak </a:t>
            </a:r>
            <a:r>
              <a:rPr lang="en-US" dirty="0" err="1"/>
              <a:t>Bayu</a:t>
            </a:r>
            <a:r>
              <a:rPr lang="en-US" dirty="0"/>
              <a:t> </a:t>
            </a:r>
            <a:r>
              <a:rPr lang="en-US" dirty="0" err="1"/>
              <a:t>Waspodo</a:t>
            </a:r>
            <a:r>
              <a:rPr lang="en-US" dirty="0"/>
              <a:t> M.M </a:t>
            </a:r>
            <a:r>
              <a:rPr lang="en-US" dirty="0" err="1"/>
              <a:t>selaku</a:t>
            </a:r>
            <a:r>
              <a:rPr lang="en-US" dirty="0"/>
              <a:t> </a:t>
            </a:r>
            <a:r>
              <a:rPr lang="en-US" dirty="0" err="1"/>
              <a:t>dosen</a:t>
            </a:r>
            <a:r>
              <a:rPr lang="en-US" dirty="0"/>
              <a:t> </a:t>
            </a:r>
            <a:r>
              <a:rPr lang="en-US" dirty="0" err="1"/>
              <a:t>pembimbing</a:t>
            </a:r>
            <a:r>
              <a:rPr lang="en-US" dirty="0"/>
              <a:t> 1 dan </a:t>
            </a:r>
            <a:r>
              <a:rPr lang="en-US" dirty="0" err="1"/>
              <a:t>dosen</a:t>
            </a:r>
            <a:r>
              <a:rPr lang="en-US" dirty="0"/>
              <a:t> </a:t>
            </a:r>
            <a:r>
              <a:rPr lang="en-US" dirty="0" err="1"/>
              <a:t>pembimbing</a:t>
            </a:r>
            <a:r>
              <a:rPr lang="en-US" dirty="0"/>
              <a:t> 2 yang </a:t>
            </a:r>
            <a:r>
              <a:rPr lang="en-US" dirty="0" err="1"/>
              <a:t>berkenan</a:t>
            </a:r>
            <a:r>
              <a:rPr lang="en-US" dirty="0"/>
              <a:t> </a:t>
            </a:r>
            <a:r>
              <a:rPr lang="en-US" dirty="0" err="1"/>
              <a:t>hadir</a:t>
            </a:r>
            <a:r>
              <a:rPr lang="en-US" dirty="0"/>
              <a:t> pada acara </a:t>
            </a:r>
            <a:r>
              <a:rPr lang="en-US" dirty="0" err="1"/>
              <a:t>ini</a:t>
            </a:r>
            <a:endParaRPr lang="en-US" dirty="0"/>
          </a:p>
          <a:p>
            <a:r>
              <a:rPr lang="en-US" dirty="0"/>
              <a:t>Dan juga </a:t>
            </a:r>
            <a:r>
              <a:rPr lang="en-US" dirty="0" err="1"/>
              <a:t>terimakasih</a:t>
            </a:r>
            <a:r>
              <a:rPr lang="en-US" dirty="0"/>
              <a:t> </a:t>
            </a:r>
            <a:r>
              <a:rPr lang="en-US" dirty="0" err="1"/>
              <a:t>teman</a:t>
            </a:r>
            <a:r>
              <a:rPr lang="en-US" dirty="0"/>
              <a:t> </a:t>
            </a:r>
            <a:r>
              <a:rPr lang="en-US" dirty="0" err="1"/>
              <a:t>teman</a:t>
            </a:r>
            <a:r>
              <a:rPr lang="en-US" dirty="0"/>
              <a:t> </a:t>
            </a:r>
            <a:r>
              <a:rPr lang="en-US" dirty="0" err="1"/>
              <a:t>sekalian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hadir</a:t>
            </a:r>
            <a:r>
              <a:rPr lang="en-US" dirty="0"/>
              <a:t> pada acara seminar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skripsi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yang </a:t>
            </a:r>
            <a:r>
              <a:rPr lang="en-US" dirty="0" err="1"/>
              <a:t>berjudul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paparan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skripsi</a:t>
            </a:r>
            <a:r>
              <a:rPr lang="en-US" dirty="0"/>
              <a:t> </a:t>
            </a:r>
            <a:r>
              <a:rPr lang="en-US" dirty="0" err="1"/>
              <a:t>saya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5168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23.09.2021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Setelah </a:t>
            </a:r>
            <a:r>
              <a:rPr lang="en-US" dirty="0" err="1"/>
              <a:t>berhasil</a:t>
            </a:r>
            <a:r>
              <a:rPr lang="en-US" dirty="0"/>
              <a:t> </a:t>
            </a:r>
            <a:r>
              <a:rPr lang="en-US" dirty="0" err="1"/>
              <a:t>autentifikasi</a:t>
            </a:r>
            <a:r>
              <a:rPr lang="en-US" dirty="0"/>
              <a:t> API Twitter, </a:t>
            </a: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pengambilan</a:t>
            </a:r>
            <a:r>
              <a:rPr lang="en-US" dirty="0"/>
              <a:t> data. </a:t>
            </a:r>
          </a:p>
          <a:p>
            <a:endParaRPr lang="en-ID" dirty="0"/>
          </a:p>
          <a:p>
            <a:pPr lvl="0"/>
            <a:r>
              <a:rPr lang="en-US" dirty="0" err="1"/>
              <a:t>keterangan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23.09.2021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23.09.2021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0392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23.09.2021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23.09.2021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1.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diterapkan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mengelompokkan</a:t>
            </a:r>
            <a:r>
              <a:rPr lang="en-US" dirty="0"/>
              <a:t> data 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kamus</a:t>
            </a:r>
            <a:r>
              <a:rPr lang="en-US" dirty="0"/>
              <a:t> lexicon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value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output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ditentukan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2. </a:t>
            </a:r>
            <a:r>
              <a:rPr lang="en-US" dirty="0" err="1"/>
              <a:t>Selanjutnya</a:t>
            </a:r>
            <a:r>
              <a:rPr lang="en-US" dirty="0"/>
              <a:t> data tweet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sentimen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diklasifikasikan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Support Vector Machine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ditentukan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Supervised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memprediksi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label </a:t>
            </a:r>
            <a:r>
              <a:rPr lang="en-US" dirty="0" err="1"/>
              <a:t>kelas</a:t>
            </a:r>
            <a:r>
              <a:rPr lang="en-US" dirty="0"/>
              <a:t> yang </a:t>
            </a:r>
            <a:r>
              <a:rPr lang="en-US" dirty="0" err="1"/>
              <a:t>diberikan</a:t>
            </a:r>
            <a:r>
              <a:rPr lang="en-US" dirty="0"/>
              <a:t> pada data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Roboto"/>
              </a:rPr>
              <a:t>Intent Sentiment (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Emosi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) yang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diperlihatkan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pada data tweets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diantarannya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adalah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Roboto Italics"/>
              </a:rPr>
              <a:t>anger, anticipation, disgust, fear, joy, sadness, surprise, trust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atau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yang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biasa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disebut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sebagai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8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emosi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dasar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(Mohammad and Turney, 2010) dan juga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tambahan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emosi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Roboto Italics"/>
              </a:rPr>
              <a:t>unknown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tidak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diketahui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)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dengan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bantuan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Roboto"/>
              </a:rPr>
              <a:t>Lexicon </a:t>
            </a:r>
            <a:r>
              <a:rPr lang="en-US" sz="1200" b="1" dirty="0" err="1">
                <a:solidFill>
                  <a:srgbClr val="000000"/>
                </a:solidFill>
                <a:latin typeface="Roboto"/>
              </a:rPr>
              <a:t>NRC_Sentiment</a:t>
            </a:r>
            <a:r>
              <a:rPr lang="en-US" sz="1200" b="1" dirty="0">
                <a:solidFill>
                  <a:srgbClr val="000000"/>
                </a:solidFill>
                <a:latin typeface="Roboto"/>
              </a:rPr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81582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8824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000000"/>
                </a:solidFill>
                <a:latin typeface="Roboto"/>
              </a:rPr>
              <a:t>Menurut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kariya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dan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khodke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(2020)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hasil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klasifikasi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ini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kemudian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dapat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diolah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untuk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menghasilkan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persentase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sentimen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netral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negatif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, dan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positif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terhadap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suatu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isu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tertentu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Kariya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dan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Khodke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, 2020).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71170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23.09.2021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Pembobotan</a:t>
            </a:r>
            <a:r>
              <a:rPr lang="en-US" dirty="0"/>
              <a:t> data (word embedding) </a:t>
            </a:r>
            <a:r>
              <a:rPr lang="en-US" dirty="0" err="1"/>
              <a:t>adalah</a:t>
            </a:r>
            <a:r>
              <a:rPr lang="en-US" dirty="0"/>
              <a:t> proses </a:t>
            </a:r>
            <a:r>
              <a:rPr lang="en-US" dirty="0" err="1"/>
              <a:t>konversi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teks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. </a:t>
            </a:r>
            <a:r>
              <a:rPr lang="en-US" dirty="0" err="1"/>
              <a:t>Konversi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pendekatan</a:t>
            </a:r>
            <a:r>
              <a:rPr lang="en-US" dirty="0"/>
              <a:t> word2vec - </a:t>
            </a:r>
            <a:r>
              <a:rPr lang="en-US" dirty="0" err="1"/>
              <a:t>ngram</a:t>
            </a:r>
            <a:r>
              <a:rPr lang="en-US" dirty="0"/>
              <a:t> (Yuan &amp; Duan, 2019).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Konversi</a:t>
            </a:r>
            <a:r>
              <a:rPr lang="en-US" dirty="0"/>
              <a:t> data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pendakatan</a:t>
            </a:r>
            <a:r>
              <a:rPr lang="en-US" dirty="0"/>
              <a:t> word2vec - </a:t>
            </a:r>
            <a:r>
              <a:rPr lang="en-US" dirty="0" err="1"/>
              <a:t>ngram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signifikan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konversi</a:t>
            </a:r>
            <a:r>
              <a:rPr lang="en-US" dirty="0"/>
              <a:t> </a:t>
            </a:r>
            <a:r>
              <a:rPr lang="en-US" dirty="0" err="1"/>
              <a:t>tf-idf</a:t>
            </a:r>
            <a:r>
              <a:rPr lang="en-US" dirty="0"/>
              <a:t> (Yuan &amp; Duan, 2019)</a:t>
            </a:r>
          </a:p>
          <a:p>
            <a:pPr lvl="0"/>
            <a:endParaRPr lang="en-US" dirty="0"/>
          </a:p>
          <a:p>
            <a:pPr lvl="0"/>
            <a:r>
              <a:rPr lang="en-US" sz="1200" dirty="0" err="1">
                <a:solidFill>
                  <a:srgbClr val="141414"/>
                </a:solidFill>
                <a:latin typeface="Roboto"/>
              </a:rPr>
              <a:t>Konversi</a:t>
            </a:r>
            <a:r>
              <a:rPr lang="en-US" sz="1200" dirty="0">
                <a:solidFill>
                  <a:srgbClr val="141414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141414"/>
                </a:solidFill>
                <a:latin typeface="Roboto"/>
              </a:rPr>
              <a:t>dilakukan</a:t>
            </a:r>
            <a:r>
              <a:rPr lang="en-US" sz="1200" dirty="0">
                <a:solidFill>
                  <a:srgbClr val="141414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141414"/>
                </a:solidFill>
                <a:latin typeface="Roboto"/>
              </a:rPr>
              <a:t>dengan</a:t>
            </a:r>
            <a:r>
              <a:rPr lang="en-US" sz="1200" dirty="0">
                <a:solidFill>
                  <a:srgbClr val="141414"/>
                </a:solidFill>
                <a:latin typeface="Roboto"/>
              </a:rPr>
              <a:t> step </a:t>
            </a:r>
            <a:r>
              <a:rPr lang="en-US" sz="1200" dirty="0" err="1">
                <a:solidFill>
                  <a:srgbClr val="141414"/>
                </a:solidFill>
                <a:latin typeface="Roboto"/>
              </a:rPr>
              <a:t>pendekatan</a:t>
            </a:r>
            <a:r>
              <a:rPr lang="en-US" sz="1200" dirty="0">
                <a:solidFill>
                  <a:srgbClr val="141414"/>
                </a:solidFill>
                <a:latin typeface="Roboto"/>
              </a:rPr>
              <a:t> word2vec - </a:t>
            </a:r>
            <a:r>
              <a:rPr lang="en-US" sz="1200" dirty="0" err="1">
                <a:solidFill>
                  <a:srgbClr val="141414"/>
                </a:solidFill>
                <a:latin typeface="Roboto"/>
              </a:rPr>
              <a:t>ngram</a:t>
            </a:r>
            <a:r>
              <a:rPr lang="en-US" sz="1200" dirty="0">
                <a:solidFill>
                  <a:srgbClr val="141414"/>
                </a:solidFill>
                <a:latin typeface="Roboto"/>
              </a:rPr>
              <a:t> (Yuan &amp; Duan, 2019). 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23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23.09.2021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228600" lvl="0" indent="-228600">
              <a:buAutoNum type="arabicPeriod"/>
            </a:pPr>
            <a:r>
              <a:rPr lang="en-US" sz="1200" dirty="0" err="1">
                <a:solidFill>
                  <a:srgbClr val="000000"/>
                </a:solidFill>
                <a:latin typeface="Roboto"/>
              </a:rPr>
              <a:t>Kartu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prakerja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pertama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kali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diselenggarakan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pada April 2020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dengan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target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pelaksanaan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10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gelombang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penerimaan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pada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tahun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2020. </a:t>
            </a:r>
            <a:r>
              <a:rPr lang="en-US" dirty="0" err="1"/>
              <a:t>Kartu</a:t>
            </a:r>
            <a:r>
              <a:rPr lang="en-US" dirty="0"/>
              <a:t> </a:t>
            </a:r>
            <a:r>
              <a:rPr lang="en-US" dirty="0" err="1"/>
              <a:t>Prakerja</a:t>
            </a:r>
            <a:r>
              <a:rPr lang="en-US" dirty="0"/>
              <a:t>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pembinaan</a:t>
            </a:r>
            <a:r>
              <a:rPr lang="en-US" dirty="0"/>
              <a:t>, </a:t>
            </a:r>
            <a:r>
              <a:rPr lang="en-US" dirty="0" err="1"/>
              <a:t>pelatihan</a:t>
            </a:r>
            <a:r>
              <a:rPr lang="en-US" dirty="0"/>
              <a:t>, </a:t>
            </a:r>
            <a:r>
              <a:rPr lang="en-US" dirty="0" err="1"/>
              <a:t>sertifikasi</a:t>
            </a:r>
            <a:r>
              <a:rPr lang="en-US" dirty="0"/>
              <a:t> </a:t>
            </a:r>
            <a:r>
              <a:rPr lang="en-US" dirty="0" err="1"/>
              <a:t>kompetensi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dan </a:t>
            </a:r>
            <a:r>
              <a:rPr lang="en-US" dirty="0" err="1"/>
              <a:t>bantuan</a:t>
            </a:r>
            <a:r>
              <a:rPr lang="en-US" dirty="0"/>
              <a:t> </a:t>
            </a:r>
            <a:r>
              <a:rPr lang="en-US" dirty="0" err="1"/>
              <a:t>tunai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yang </a:t>
            </a:r>
            <a:r>
              <a:rPr lang="en-US" dirty="0" err="1"/>
              <a:t>terdaftar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program </a:t>
            </a:r>
            <a:r>
              <a:rPr lang="en-US" dirty="0" err="1"/>
              <a:t>kartu</a:t>
            </a:r>
            <a:r>
              <a:rPr lang="en-US" dirty="0"/>
              <a:t> </a:t>
            </a:r>
            <a:r>
              <a:rPr lang="en-US" dirty="0" err="1"/>
              <a:t>prakerja</a:t>
            </a:r>
            <a:r>
              <a:rPr lang="en-US" dirty="0"/>
              <a:t>, </a:t>
            </a:r>
            <a:r>
              <a:rPr lang="en-US" dirty="0" err="1"/>
              <a:t>dimana</a:t>
            </a:r>
            <a:r>
              <a:rPr lang="en-US" dirty="0"/>
              <a:t> program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diprioritaskan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yang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  <a:p>
            <a:pPr marL="228600" lvl="0" indent="-228600">
              <a:buAutoNum type="arabicPeriod"/>
            </a:pPr>
            <a:endParaRPr lang="en-US" dirty="0"/>
          </a:p>
          <a:p>
            <a:pPr marL="228600" lvl="0" indent="-228600">
              <a:buAutoNum type="arabicPeriod"/>
            </a:pP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Mudahnya mencari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memberikan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informasi dalam dunia digital me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mudahkan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masyarakat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mengetahui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suatu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kejadian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atau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isu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sedang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terjadi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serta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masyarakat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juga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mudah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memberikan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respons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berupa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pandangan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atau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pendapat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secara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realtime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terhadap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kejadian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atau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isu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tersebut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Salah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satunya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penerapan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Kartu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Prakerja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mendapatkan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berbagai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macam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respons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masyarakat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Indonesia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khususnya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warganet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pengguna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Twitter. Karena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masih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terdapat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kekurangan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pada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sistem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penerimaan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beroprasi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</a:p>
          <a:p>
            <a:pPr marL="228600" lvl="0" indent="-228600">
              <a:buAutoNum type="arabicPeriod"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800" dirty="0" err="1"/>
              <a:t>Menurut</a:t>
            </a:r>
            <a:r>
              <a:rPr lang="en-US" sz="1800" dirty="0"/>
              <a:t> (Bing Liu. 2015) Twitter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menjadi</a:t>
            </a:r>
            <a:r>
              <a:rPr lang="en-US" sz="1800" dirty="0"/>
              <a:t> </a:t>
            </a:r>
            <a:r>
              <a:rPr lang="en-US" sz="1800" dirty="0" err="1"/>
              <a:t>sumber</a:t>
            </a:r>
            <a:r>
              <a:rPr lang="en-US" sz="1800" dirty="0"/>
              <a:t> data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memperoleh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</a:t>
            </a:r>
            <a:r>
              <a:rPr lang="en-US" sz="1800" dirty="0" err="1"/>
              <a:t>berbentuk</a:t>
            </a:r>
            <a:r>
              <a:rPr lang="en-US" sz="1800" dirty="0"/>
              <a:t> </a:t>
            </a:r>
            <a:r>
              <a:rPr lang="en-US" sz="1800" dirty="0" err="1"/>
              <a:t>pandangan</a:t>
            </a:r>
            <a:r>
              <a:rPr lang="en-US" sz="1800" dirty="0"/>
              <a:t> (</a:t>
            </a:r>
            <a:r>
              <a:rPr lang="en-US" sz="1800" dirty="0" err="1"/>
              <a:t>sentimen</a:t>
            </a:r>
            <a:r>
              <a:rPr lang="en-US" sz="1800" dirty="0"/>
              <a:t>) </a:t>
            </a:r>
            <a:r>
              <a:rPr lang="en-US" sz="1800" dirty="0" err="1"/>
              <a:t>berdasarkan</a:t>
            </a:r>
            <a:r>
              <a:rPr lang="en-US" sz="1800" dirty="0"/>
              <a:t> data </a:t>
            </a:r>
            <a:r>
              <a:rPr lang="en-US" sz="1800" dirty="0" err="1"/>
              <a:t>tekstual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membuka</a:t>
            </a:r>
            <a:r>
              <a:rPr lang="en-US" sz="1800" dirty="0"/>
              <a:t> </a:t>
            </a:r>
            <a:r>
              <a:rPr lang="en-US" sz="1800" dirty="0" err="1"/>
              <a:t>pandangan</a:t>
            </a:r>
            <a:r>
              <a:rPr lang="en-US" sz="1800" dirty="0"/>
              <a:t> </a:t>
            </a:r>
            <a:r>
              <a:rPr lang="en-US" sz="1800" dirty="0" err="1"/>
              <a:t>publik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berita</a:t>
            </a:r>
            <a:r>
              <a:rPr lang="en-US" sz="1800" dirty="0"/>
              <a:t>, </a:t>
            </a:r>
            <a:r>
              <a:rPr lang="en-US" sz="1800" dirty="0" err="1"/>
              <a:t>kepuasan</a:t>
            </a:r>
            <a:r>
              <a:rPr lang="en-US" sz="1800" dirty="0"/>
              <a:t> </a:t>
            </a:r>
            <a:r>
              <a:rPr lang="en-US" sz="1800" dirty="0" err="1"/>
              <a:t>pelayanan</a:t>
            </a:r>
            <a:r>
              <a:rPr lang="en-US" sz="1800" dirty="0"/>
              <a:t>, dan </a:t>
            </a:r>
            <a:r>
              <a:rPr lang="en-US" sz="1800" dirty="0" err="1"/>
              <a:t>kebijakan</a:t>
            </a:r>
            <a:r>
              <a:rPr lang="en-US" sz="1800" dirty="0"/>
              <a:t> </a:t>
            </a:r>
            <a:r>
              <a:rPr lang="en-US" sz="1800" dirty="0" err="1"/>
              <a:t>pemerintah</a:t>
            </a:r>
            <a:r>
              <a:rPr lang="en-US" sz="1800" dirty="0"/>
              <a:t>. </a:t>
            </a:r>
            <a:r>
              <a:rPr lang="en-US" sz="1800" dirty="0" err="1"/>
              <a:t>Informasi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kemudian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diolah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menghasilkan</a:t>
            </a:r>
            <a:r>
              <a:rPr lang="en-US" sz="1800" dirty="0"/>
              <a:t> </a:t>
            </a:r>
            <a:r>
              <a:rPr lang="en-US" sz="1800" dirty="0" err="1"/>
              <a:t>persentase</a:t>
            </a:r>
            <a:r>
              <a:rPr lang="en-US" sz="1800" dirty="0"/>
              <a:t> </a:t>
            </a:r>
            <a:r>
              <a:rPr lang="en-US" sz="1800" dirty="0" err="1"/>
              <a:t>sentimen</a:t>
            </a:r>
            <a:r>
              <a:rPr lang="en-US" sz="1800" dirty="0"/>
              <a:t> </a:t>
            </a:r>
            <a:r>
              <a:rPr lang="en-US" sz="1800" dirty="0" err="1"/>
              <a:t>netral</a:t>
            </a:r>
            <a:r>
              <a:rPr lang="en-US" sz="1800" dirty="0"/>
              <a:t>, </a:t>
            </a:r>
            <a:r>
              <a:rPr lang="en-US" sz="1800" dirty="0" err="1"/>
              <a:t>negatif</a:t>
            </a:r>
            <a:r>
              <a:rPr lang="en-US" sz="1800" dirty="0"/>
              <a:t>, dan </a:t>
            </a:r>
            <a:r>
              <a:rPr lang="en-US" sz="1800" dirty="0" err="1"/>
              <a:t>positif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isu</a:t>
            </a:r>
            <a:r>
              <a:rPr lang="en-US" sz="1800" dirty="0"/>
              <a:t> </a:t>
            </a:r>
            <a:r>
              <a:rPr lang="en-US" sz="1800" dirty="0" err="1"/>
              <a:t>tertentu</a:t>
            </a:r>
            <a:r>
              <a:rPr lang="en-US" sz="1800" dirty="0"/>
              <a:t>. Dan </a:t>
            </a:r>
            <a:r>
              <a:rPr lang="en-US" sz="1800" dirty="0" err="1"/>
              <a:t>menurut</a:t>
            </a:r>
            <a:r>
              <a:rPr lang="en-US" sz="1800" dirty="0"/>
              <a:t> (</a:t>
            </a:r>
            <a:r>
              <a:rPr lang="en-US" sz="1800" dirty="0" err="1"/>
              <a:t>Hadna</a:t>
            </a:r>
            <a:r>
              <a:rPr lang="en-US" sz="1800" dirty="0"/>
              <a:t> et al, 2016) </a:t>
            </a:r>
            <a:r>
              <a:rPr lang="en-US" sz="1800" dirty="0">
                <a:solidFill>
                  <a:srgbClr val="000000"/>
                </a:solidFill>
                <a:latin typeface="Roboto"/>
              </a:rPr>
              <a:t>Tulisan pada </a:t>
            </a:r>
            <a:r>
              <a:rPr lang="en-US" sz="1800" i="1" dirty="0">
                <a:solidFill>
                  <a:srgbClr val="000000"/>
                </a:solidFill>
                <a:latin typeface="Roboto"/>
              </a:rPr>
              <a:t>tweet </a:t>
            </a:r>
            <a:r>
              <a:rPr lang="en-US" sz="1800" dirty="0" err="1">
                <a:solidFill>
                  <a:srgbClr val="000000"/>
                </a:solidFill>
                <a:latin typeface="Roboto"/>
              </a:rPr>
              <a:t>biasanya</a:t>
            </a:r>
            <a:r>
              <a:rPr lang="en-US" sz="1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Roboto"/>
              </a:rPr>
              <a:t>diikuti</a:t>
            </a:r>
            <a:r>
              <a:rPr lang="en-US" sz="1800" dirty="0">
                <a:solidFill>
                  <a:srgbClr val="000000"/>
                </a:solidFill>
                <a:latin typeface="Roboto"/>
              </a:rPr>
              <a:t> oleh </a:t>
            </a:r>
            <a:r>
              <a:rPr lang="en-US" sz="1800" dirty="0" err="1">
                <a:solidFill>
                  <a:srgbClr val="000000"/>
                </a:solidFill>
                <a:latin typeface="Roboto"/>
              </a:rPr>
              <a:t>emosi</a:t>
            </a:r>
            <a:r>
              <a:rPr lang="en-US" sz="1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Roboto"/>
              </a:rPr>
              <a:t>penulis</a:t>
            </a:r>
            <a:r>
              <a:rPr lang="en-US" sz="1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Roboto"/>
              </a:rPr>
              <a:t>baik</a:t>
            </a:r>
            <a:r>
              <a:rPr lang="en-US" sz="1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Roboto"/>
              </a:rPr>
              <a:t>itu</a:t>
            </a:r>
            <a:r>
              <a:rPr lang="en-US" sz="1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Roboto"/>
              </a:rPr>
              <a:t>emosi</a:t>
            </a:r>
            <a:r>
              <a:rPr lang="en-US" sz="1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Roboto"/>
              </a:rPr>
              <a:t>positif</a:t>
            </a:r>
            <a:r>
              <a:rPr lang="en-US" sz="1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Roboto"/>
              </a:rPr>
              <a:t>ataupun</a:t>
            </a:r>
            <a:r>
              <a:rPr lang="en-US" sz="1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Roboto"/>
              </a:rPr>
              <a:t>emosi</a:t>
            </a:r>
            <a:r>
              <a:rPr lang="en-US" sz="1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Roboto"/>
              </a:rPr>
              <a:t>negatif</a:t>
            </a:r>
            <a:r>
              <a:rPr lang="en-US" sz="1800" dirty="0">
                <a:solidFill>
                  <a:srgbClr val="000000"/>
                </a:solidFill>
                <a:latin typeface="Roboto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180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Analisis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Sentimen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sebuah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proses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atau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mengekstraksi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memahami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mengolah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berupa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teks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tidak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terstruktur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secara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otomatis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tujuannya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id-ID" sz="1800" dirty="0">
                <a:latin typeface="Roboto" panose="02000000000000000000" pitchFamily="2" charset="0"/>
                <a:ea typeface="Roboto" panose="02000000000000000000" pitchFamily="2" charset="0"/>
              </a:rPr>
              <a:t>meng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klasifikasikan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dan meng</a:t>
            </a:r>
            <a:r>
              <a:rPr lang="id-ID" sz="1800" dirty="0">
                <a:latin typeface="Roboto" panose="02000000000000000000" pitchFamily="2" charset="0"/>
                <a:ea typeface="Roboto" panose="02000000000000000000" pitchFamily="2" charset="0"/>
              </a:rPr>
              <a:t>hasilkan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informasi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sentimen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yang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terdapat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pada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sebuah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kalimat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atau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opini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, dan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metode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yang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digunakan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dalam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analisis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sentiment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adalah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</a:rPr>
              <a:t>metode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 machine learning.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28600" lvl="0" indent="-228600">
              <a:buAutoNum type="arabicPeriod"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sz="1200" dirty="0" err="1">
                <a:solidFill>
                  <a:srgbClr val="000000"/>
                </a:solidFill>
                <a:latin typeface="Roboto"/>
              </a:rPr>
              <a:t>aplikasi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sosial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media dan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jasa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i="1" dirty="0">
                <a:solidFill>
                  <a:srgbClr val="000000"/>
                </a:solidFill>
                <a:latin typeface="Roboto"/>
              </a:rPr>
              <a:t>microblogging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yang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memberikan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layanan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pada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penggunanya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untuk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mengirimkan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pesan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secara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Roboto"/>
              </a:rPr>
              <a:t>realtime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. 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23.09.2021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Yang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menghindari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rentang</a:t>
            </a:r>
            <a:r>
              <a:rPr lang="en-US" dirty="0"/>
              <a:t> </a:t>
            </a:r>
            <a:r>
              <a:rPr lang="en-US" dirty="0" err="1"/>
              <a:t>numerik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,  Nilai </a:t>
            </a:r>
            <a:r>
              <a:rPr lang="en-US" dirty="0" err="1"/>
              <a:t>atribut</a:t>
            </a:r>
            <a:r>
              <a:rPr lang="en-US" dirty="0"/>
              <a:t> yang </a:t>
            </a:r>
            <a:r>
              <a:rPr lang="en-US" dirty="0" err="1"/>
              <a:t>mimiliki</a:t>
            </a:r>
            <a:r>
              <a:rPr lang="en-US" dirty="0"/>
              <a:t> </a:t>
            </a:r>
            <a:r>
              <a:rPr lang="en-US" dirty="0" err="1"/>
              <a:t>rentang</a:t>
            </a:r>
            <a:r>
              <a:rPr lang="en-US" dirty="0"/>
              <a:t> yang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menyebabkan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numerik</a:t>
            </a:r>
            <a:r>
              <a:rPr lang="en-US" dirty="0"/>
              <a:t>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24</a:t>
            </a:fld>
            <a:endParaRPr lang="cs-CZ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23.09.2021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. </a:t>
            </a:r>
            <a:r>
              <a:rPr lang="en-US" dirty="0" err="1"/>
              <a:t>Objek-objek</a:t>
            </a:r>
            <a:r>
              <a:rPr lang="en-US" dirty="0"/>
              <a:t> data </a:t>
            </a:r>
            <a:r>
              <a:rPr lang="en-US" dirty="0" err="1"/>
              <a:t>terluar</a:t>
            </a:r>
            <a:r>
              <a:rPr lang="en-US" dirty="0"/>
              <a:t> yang paling </a:t>
            </a:r>
            <a:r>
              <a:rPr lang="en-US" dirty="0" err="1"/>
              <a:t>dekat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hyperplane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support vector.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25</a:t>
            </a:fld>
            <a:endParaRPr lang="cs-CZ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49790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23.09.2021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28</a:t>
            </a:fld>
            <a:endParaRPr lang="cs-CZ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Jika hyperplane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diketahui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melanjutkan</a:t>
            </a:r>
            <a:r>
              <a:rPr lang="en-US" dirty="0"/>
              <a:t> </a:t>
            </a:r>
            <a:r>
              <a:rPr lang="en-US" dirty="0" err="1"/>
              <a:t>ketahapan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SVM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2821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Karena pada </a:t>
            </a:r>
            <a:r>
              <a:rPr lang="en-US" dirty="0" err="1"/>
              <a:t>penjelasan</a:t>
            </a:r>
            <a:r>
              <a:rPr lang="en-US" dirty="0"/>
              <a:t> supervised </a:t>
            </a:r>
            <a:r>
              <a:rPr lang="en-US" dirty="0" err="1"/>
              <a:t>sebelumnya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pada data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kriteria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dan </a:t>
            </a:r>
            <a:r>
              <a:rPr lang="en-US" dirty="0" err="1"/>
              <a:t>menerapkannya</a:t>
            </a:r>
            <a:r>
              <a:rPr lang="en-US" dirty="0"/>
              <a:t> pada data </a:t>
            </a:r>
            <a:r>
              <a:rPr lang="en-US" dirty="0" err="1"/>
              <a:t>baru</a:t>
            </a:r>
            <a:r>
              <a:rPr lang="en-US" dirty="0"/>
              <a:t>. </a:t>
            </a:r>
          </a:p>
          <a:p>
            <a:r>
              <a:rPr lang="en-US" dirty="0" err="1"/>
              <a:t>Pembagian</a:t>
            </a:r>
            <a:r>
              <a:rPr lang="en-US" dirty="0"/>
              <a:t> data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 </a:t>
            </a:r>
            <a:r>
              <a:rPr lang="en-US" dirty="0" err="1"/>
              <a:t>latih</a:t>
            </a:r>
            <a:r>
              <a:rPr lang="en-US" dirty="0"/>
              <a:t> dan data uji yang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ID" b="0" i="0" dirty="0">
                <a:solidFill>
                  <a:srgbClr val="000000"/>
                </a:solidFill>
                <a:effectLst/>
                <a:latin typeface="PT Serif"/>
              </a:rPr>
              <a:t> agar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T Serif"/>
              </a:rPr>
              <a:t>algoritma</a:t>
            </a:r>
            <a:r>
              <a:rPr lang="en-ID" b="0" i="0" dirty="0">
                <a:solidFill>
                  <a:srgbClr val="000000"/>
                </a:solidFill>
                <a:effectLst/>
                <a:latin typeface="PT Serif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T Serif"/>
              </a:rPr>
              <a:t>svm</a:t>
            </a:r>
            <a:r>
              <a:rPr lang="en-ID" b="0" i="0" dirty="0">
                <a:solidFill>
                  <a:srgbClr val="000000"/>
                </a:solidFill>
                <a:effectLst/>
                <a:latin typeface="PT Serif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T Serif"/>
              </a:rPr>
              <a:t>belajar</a:t>
            </a:r>
            <a:r>
              <a:rPr lang="en-ID" b="0" i="0" dirty="0">
                <a:solidFill>
                  <a:srgbClr val="000000"/>
                </a:solidFill>
                <a:effectLst/>
                <a:latin typeface="PT Serif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T Serif"/>
              </a:rPr>
              <a:t>dengan</a:t>
            </a:r>
            <a:r>
              <a:rPr lang="en-ID" b="0" i="0" dirty="0">
                <a:solidFill>
                  <a:srgbClr val="000000"/>
                </a:solidFill>
                <a:effectLst/>
                <a:latin typeface="PT Serif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T Serif"/>
              </a:rPr>
              <a:t>membandingkan</a:t>
            </a:r>
            <a:r>
              <a:rPr lang="en-ID" b="0" i="0" dirty="0">
                <a:solidFill>
                  <a:srgbClr val="000000"/>
                </a:solidFill>
                <a:effectLst/>
                <a:latin typeface="PT Serif"/>
              </a:rPr>
              <a:t> </a:t>
            </a:r>
            <a:r>
              <a:rPr lang="en-ID" b="0" i="1" dirty="0">
                <a:solidFill>
                  <a:srgbClr val="000000"/>
                </a:solidFill>
                <a:effectLst/>
                <a:latin typeface="PT Serif"/>
              </a:rPr>
              <a:t>output</a:t>
            </a:r>
            <a:r>
              <a:rPr lang="en-ID" b="0" i="0" dirty="0">
                <a:solidFill>
                  <a:srgbClr val="000000"/>
                </a:solidFill>
                <a:effectLst/>
                <a:latin typeface="PT Serif"/>
              </a:rPr>
              <a:t> 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T Serif"/>
              </a:rPr>
              <a:t>sebenarnya</a:t>
            </a:r>
            <a:r>
              <a:rPr lang="en-ID" b="0" i="0" dirty="0">
                <a:solidFill>
                  <a:srgbClr val="000000"/>
                </a:solidFill>
                <a:effectLst/>
                <a:latin typeface="PT Serif"/>
              </a:rPr>
              <a:t> (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T Serif"/>
              </a:rPr>
              <a:t>aktual</a:t>
            </a:r>
            <a:r>
              <a:rPr lang="en-ID" b="0" i="0" dirty="0">
                <a:solidFill>
                  <a:srgbClr val="000000"/>
                </a:solidFill>
                <a:effectLst/>
                <a:latin typeface="PT Serif"/>
              </a:rPr>
              <a:t>)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T Serif"/>
              </a:rPr>
              <a:t>dengan</a:t>
            </a:r>
            <a:r>
              <a:rPr lang="en-ID" b="0" i="0" dirty="0">
                <a:solidFill>
                  <a:srgbClr val="000000"/>
                </a:solidFill>
                <a:effectLst/>
                <a:latin typeface="PT Serif"/>
              </a:rPr>
              <a:t> </a:t>
            </a:r>
            <a:r>
              <a:rPr lang="en-ID" b="0" i="1" dirty="0">
                <a:solidFill>
                  <a:srgbClr val="000000"/>
                </a:solidFill>
                <a:effectLst/>
                <a:latin typeface="PT Serif"/>
              </a:rPr>
              <a:t>output</a:t>
            </a:r>
            <a:r>
              <a:rPr lang="en-ID" b="0" i="0" dirty="0">
                <a:solidFill>
                  <a:srgbClr val="000000"/>
                </a:solidFill>
                <a:effectLst/>
                <a:latin typeface="PT Serif"/>
              </a:rPr>
              <a:t> yang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T Serif"/>
              </a:rPr>
              <a:t>benar</a:t>
            </a:r>
            <a:r>
              <a:rPr lang="en-ID" b="0" i="0" dirty="0">
                <a:solidFill>
                  <a:srgbClr val="000000"/>
                </a:solidFill>
                <a:effectLst/>
                <a:latin typeface="PT Serif"/>
              </a:rPr>
              <a:t> (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T Serif"/>
              </a:rPr>
              <a:t>prediksi</a:t>
            </a:r>
            <a:r>
              <a:rPr lang="en-ID" b="0" i="0" dirty="0">
                <a:solidFill>
                  <a:srgbClr val="000000"/>
                </a:solidFill>
                <a:effectLst/>
                <a:latin typeface="PT Serif"/>
              </a:rPr>
              <a:t>)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T Serif"/>
              </a:rPr>
              <a:t>untuk</a:t>
            </a:r>
            <a:r>
              <a:rPr lang="en-ID" b="0" i="0" dirty="0">
                <a:solidFill>
                  <a:srgbClr val="000000"/>
                </a:solidFill>
                <a:effectLst/>
                <a:latin typeface="PT Serif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T Serif"/>
              </a:rPr>
              <a:t>menemukan</a:t>
            </a:r>
            <a:r>
              <a:rPr lang="en-ID" b="0" i="0" dirty="0">
                <a:solidFill>
                  <a:srgbClr val="000000"/>
                </a:solidFill>
                <a:effectLst/>
                <a:latin typeface="PT Serif"/>
              </a:rPr>
              <a:t> </a:t>
            </a:r>
            <a:r>
              <a:rPr lang="en-ID" b="0" i="1" dirty="0">
                <a:solidFill>
                  <a:srgbClr val="000000"/>
                </a:solidFill>
                <a:effectLst/>
                <a:latin typeface="PT Serif"/>
              </a:rPr>
              <a:t>error</a:t>
            </a:r>
            <a:r>
              <a:rPr lang="en-ID" b="0" i="0" dirty="0">
                <a:solidFill>
                  <a:srgbClr val="000000"/>
                </a:solidFill>
                <a:effectLst/>
                <a:latin typeface="PT Serif"/>
              </a:rPr>
              <a:t> 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T Serif"/>
              </a:rPr>
              <a:t>atau</a:t>
            </a:r>
            <a:r>
              <a:rPr lang="en-ID" b="0" i="0" dirty="0">
                <a:solidFill>
                  <a:srgbClr val="000000"/>
                </a:solidFill>
                <a:effectLst/>
                <a:latin typeface="PT Serif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PT Serif"/>
              </a:rPr>
              <a:t>kesalahan</a:t>
            </a:r>
            <a:r>
              <a:rPr lang="en-ID" b="0" i="0" dirty="0">
                <a:solidFill>
                  <a:srgbClr val="000000"/>
                </a:solidFill>
                <a:effectLst/>
                <a:latin typeface="PT Serif"/>
              </a:rPr>
              <a:t> pada data.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12837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23.09.2021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31</a:t>
            </a:fld>
            <a:endParaRPr lang="cs-CZ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/>
              <a:t>Perhitungan</a:t>
            </a:r>
            <a:r>
              <a:rPr lang="en-US" dirty="0"/>
              <a:t> Confusion Matrix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1.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keseluruhan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true / </a:t>
            </a:r>
            <a:r>
              <a:rPr lang="en-US" dirty="0" err="1"/>
              <a:t>keseluruhan</a:t>
            </a:r>
            <a:r>
              <a:rPr lang="en-US" dirty="0"/>
              <a:t> total data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2. Recall </a:t>
            </a:r>
            <a:r>
              <a:rPr lang="en-US" dirty="0" err="1"/>
              <a:t>hasil</a:t>
            </a:r>
            <a:r>
              <a:rPr lang="en-US" dirty="0"/>
              <a:t> true / </a:t>
            </a:r>
            <a:r>
              <a:rPr lang="en-US" dirty="0" err="1"/>
              <a:t>hasil</a:t>
            </a:r>
            <a:r>
              <a:rPr lang="en-US" dirty="0"/>
              <a:t> true +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kebawah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3. </a:t>
            </a:r>
            <a:r>
              <a:rPr lang="en-US" dirty="0" err="1"/>
              <a:t>Presisi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true / </a:t>
            </a:r>
            <a:r>
              <a:rPr lang="en-US" dirty="0" err="1"/>
              <a:t>hasil</a:t>
            </a:r>
            <a:r>
              <a:rPr lang="en-US" dirty="0"/>
              <a:t> true +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kesamping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4. F-measure = 2*recall*precision/(</a:t>
            </a:r>
            <a:r>
              <a:rPr lang="en-US" dirty="0" err="1"/>
              <a:t>recall+precision</a:t>
            </a:r>
            <a:r>
              <a:rPr lang="en-US" dirty="0"/>
              <a:t>)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Perbandingan</a:t>
            </a:r>
            <a:endParaRPr lang="en-US" dirty="0"/>
          </a:p>
          <a:p>
            <a:pPr lvl="0"/>
            <a:r>
              <a:rPr lang="en-US" dirty="0"/>
              <a:t>Data </a:t>
            </a:r>
            <a:r>
              <a:rPr lang="en-US" dirty="0" err="1"/>
              <a:t>latih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98%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cost 0.1</a:t>
            </a:r>
          </a:p>
          <a:p>
            <a:pPr lvl="0"/>
            <a:r>
              <a:rPr lang="en-US" dirty="0"/>
              <a:t>Data uji </a:t>
            </a:r>
            <a:r>
              <a:rPr lang="en-US" dirty="0" err="1"/>
              <a:t>mimiliki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99%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cost 10 </a:t>
            </a:r>
            <a:r>
              <a:rPr lang="en-US" dirty="0" err="1"/>
              <a:t>berdasarkan</a:t>
            </a:r>
            <a:r>
              <a:rPr lang="en-US" dirty="0"/>
              <a:t> 10-fold cross validation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500869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23.09.2021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33</a:t>
            </a:fld>
            <a:endParaRPr lang="cs-CZ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/>
              <a:t>Perbandingan</a:t>
            </a:r>
            <a:endParaRPr lang="en-US" dirty="0"/>
          </a:p>
          <a:p>
            <a:pPr lvl="0"/>
            <a:r>
              <a:rPr lang="en-US" dirty="0"/>
              <a:t>Data </a:t>
            </a:r>
            <a:r>
              <a:rPr lang="en-US" dirty="0" err="1"/>
              <a:t>latih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98%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cost 0.1</a:t>
            </a:r>
          </a:p>
          <a:p>
            <a:pPr lvl="0"/>
            <a:r>
              <a:rPr lang="en-US" dirty="0"/>
              <a:t>Data uji </a:t>
            </a:r>
            <a:r>
              <a:rPr lang="en-US" dirty="0" err="1"/>
              <a:t>mimiliki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99%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cost 10 </a:t>
            </a:r>
            <a:r>
              <a:rPr lang="en-US" dirty="0" err="1"/>
              <a:t>berdasarkan</a:t>
            </a:r>
            <a:r>
              <a:rPr lang="en-US" dirty="0"/>
              <a:t> 10-fold cross validation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8550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Berikut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informasi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penerima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kartu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prakerja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738956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23.09.2021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pada </a:t>
            </a:r>
            <a:r>
              <a:rPr lang="en-US" dirty="0" err="1"/>
              <a:t>pengujian</a:t>
            </a:r>
            <a:r>
              <a:rPr lang="en-US" dirty="0"/>
              <a:t> data set 3 dan 4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svm</a:t>
            </a:r>
            <a:r>
              <a:rPr lang="en-US" dirty="0"/>
              <a:t> kernel radial </a:t>
            </a:r>
            <a:r>
              <a:rPr lang="en-US" dirty="0" err="1"/>
              <a:t>mencapai</a:t>
            </a:r>
            <a:r>
              <a:rPr lang="en-US" dirty="0"/>
              <a:t> 100%</a:t>
            </a:r>
          </a:p>
          <a:p>
            <a:pPr lvl="0"/>
            <a:endParaRPr lang="en-US" dirty="0"/>
          </a:p>
          <a:p>
            <a:pPr marL="228600" lvl="0" indent="-228600">
              <a:buAutoNum type="alphaLcPeriod"/>
            </a:pPr>
            <a:r>
              <a:rPr lang="en-US" dirty="0"/>
              <a:t>Dataset 1</a:t>
            </a:r>
          </a:p>
          <a:p>
            <a:pPr marL="228600" lvl="0" indent="-228600">
              <a:buAutoNum type="alphaLcPeriod"/>
            </a:pPr>
            <a:r>
              <a:rPr lang="en-US" dirty="0"/>
              <a:t>Dataset 2</a:t>
            </a:r>
          </a:p>
          <a:p>
            <a:pPr marL="228600" lvl="0" indent="-228600">
              <a:buAutoNum type="alphaLcPeriod"/>
            </a:pPr>
            <a:r>
              <a:rPr lang="en-US" dirty="0"/>
              <a:t>Dataset 3</a:t>
            </a:r>
          </a:p>
          <a:p>
            <a:pPr marL="228600" lvl="0" indent="-228600">
              <a:buAutoNum type="alphaLcPeriod"/>
            </a:pPr>
            <a:r>
              <a:rPr lang="en-US" dirty="0"/>
              <a:t>Dataset 4</a:t>
            </a:r>
          </a:p>
          <a:p>
            <a:pPr marL="228600" lvl="0" indent="-228600">
              <a:buAutoNum type="alphaLcPeriod"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35</a:t>
            </a:fld>
            <a:endParaRPr lang="cs-CZ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23.09.2021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Hasil </a:t>
            </a:r>
            <a:r>
              <a:rPr lang="en-US" dirty="0" err="1"/>
              <a:t>akurasi</a:t>
            </a:r>
            <a:r>
              <a:rPr lang="en-US" dirty="0"/>
              <a:t> pada kernel linear </a:t>
            </a:r>
            <a:r>
              <a:rPr lang="en-US" dirty="0" err="1"/>
              <a:t>adalah</a:t>
            </a:r>
            <a:r>
              <a:rPr lang="en-US" dirty="0"/>
              <a:t> 100% pada </a:t>
            </a:r>
            <a:r>
              <a:rPr lang="en-US" dirty="0" err="1"/>
              <a:t>setiap</a:t>
            </a:r>
            <a:r>
              <a:rPr lang="en-US" dirty="0"/>
              <a:t> dataset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36</a:t>
            </a:fld>
            <a:endParaRPr lang="cs-CZ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978838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59598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23.09.2021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z="1200" noProof="1">
                <a:solidFill>
                  <a:srgbClr val="141414"/>
                </a:solidFill>
                <a:latin typeface="Roboto"/>
              </a:rPr>
              <a:t>dimana keseluruhan pengujian menggunakan nilai cost terbaik melalui 10-fold cross validation pada setiap kernel, </a:t>
            </a:r>
            <a:endParaRPr lang="en-US" dirty="0"/>
          </a:p>
          <a:p>
            <a:pPr lvl="0"/>
            <a:r>
              <a:rPr lang="en-US" dirty="0"/>
              <a:t>Hasil </a:t>
            </a:r>
            <a:r>
              <a:rPr lang="en-US" dirty="0" err="1"/>
              <a:t>nilai</a:t>
            </a:r>
            <a:r>
              <a:rPr lang="en-US" dirty="0"/>
              <a:t> C </a:t>
            </a:r>
            <a:r>
              <a:rPr lang="en-US" dirty="0" err="1"/>
              <a:t>berdasarkan</a:t>
            </a:r>
            <a:r>
              <a:rPr lang="en-US" dirty="0"/>
              <a:t> 10-fold cross validation </a:t>
            </a:r>
            <a:r>
              <a:rPr lang="en-US" dirty="0" err="1"/>
              <a:t>dengan</a:t>
            </a:r>
            <a:r>
              <a:rPr lang="en-US" dirty="0"/>
              <a:t> Grid search </a:t>
            </a:r>
            <a:r>
              <a:rPr lang="en-US" dirty="0" err="1"/>
              <a:t>nilai</a:t>
            </a:r>
            <a:r>
              <a:rPr lang="en-US" dirty="0"/>
              <a:t> C (0,0001 - 100)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39</a:t>
            </a:fld>
            <a:endParaRPr lang="cs-CZ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23.09.2021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rata-rata SVM pada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, </a:t>
            </a:r>
            <a:r>
              <a:rPr lang="en-US" dirty="0" err="1"/>
              <a:t>diketehaui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perbandingan</a:t>
            </a:r>
            <a:r>
              <a:rPr lang="en-US" dirty="0"/>
              <a:t> pada dataset 4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yang paling </a:t>
            </a:r>
            <a:r>
              <a:rPr lang="en-US" dirty="0" err="1"/>
              <a:t>tinggi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terbaik</a:t>
            </a:r>
            <a:r>
              <a:rPr lang="en-US" dirty="0"/>
              <a:t> pada </a:t>
            </a:r>
            <a:r>
              <a:rPr lang="en-US" dirty="0" err="1"/>
              <a:t>pengujian</a:t>
            </a:r>
            <a:r>
              <a:rPr lang="en-US" dirty="0"/>
              <a:t> SVM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perbandingan</a:t>
            </a:r>
            <a:r>
              <a:rPr lang="en-US" dirty="0"/>
              <a:t> data training dan data testing </a:t>
            </a:r>
            <a:r>
              <a:rPr lang="en-US" dirty="0" err="1"/>
              <a:t>sebesar</a:t>
            </a:r>
            <a:r>
              <a:rPr lang="en-US" dirty="0"/>
              <a:t> 90:10.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40</a:t>
            </a:fld>
            <a:endParaRPr lang="cs-CZ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23.09.2021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diagram pie </a:t>
            </a:r>
            <a:r>
              <a:rPr lang="en-US" dirty="0" err="1"/>
              <a:t>diketahui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sentimen</a:t>
            </a:r>
            <a:r>
              <a:rPr lang="en-US" dirty="0"/>
              <a:t> </a:t>
            </a:r>
            <a:r>
              <a:rPr lang="en-US" dirty="0" err="1"/>
              <a:t>positif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sentimen</a:t>
            </a:r>
            <a:r>
              <a:rPr lang="en-US" dirty="0"/>
              <a:t> </a:t>
            </a:r>
            <a:r>
              <a:rPr lang="en-US" dirty="0" err="1"/>
              <a:t>netral</a:t>
            </a:r>
            <a:r>
              <a:rPr lang="en-US" dirty="0"/>
              <a:t> dan </a:t>
            </a:r>
            <a:r>
              <a:rPr lang="en-US" dirty="0" err="1"/>
              <a:t>negatif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330 data </a:t>
            </a:r>
            <a:r>
              <a:rPr lang="en-US" dirty="0" err="1"/>
              <a:t>positif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35%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keseluruhan</a:t>
            </a:r>
            <a:r>
              <a:rPr lang="en-US" dirty="0"/>
              <a:t> data.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gabungan</a:t>
            </a:r>
            <a:r>
              <a:rPr lang="en-US" dirty="0"/>
              <a:t> lexicon based </a:t>
            </a:r>
            <a:r>
              <a:rPr lang="en-US" dirty="0" err="1"/>
              <a:t>dengan</a:t>
            </a:r>
            <a:r>
              <a:rPr lang="en-US" dirty="0"/>
              <a:t> support vector machine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98%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41</a:t>
            </a:fld>
            <a:endParaRPr lang="cs-CZ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Dari table </a:t>
            </a:r>
            <a:r>
              <a:rPr lang="en-US" dirty="0" err="1"/>
              <a:t>perbandingan</a:t>
            </a:r>
            <a:r>
              <a:rPr lang="en-US" dirty="0"/>
              <a:t> pada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diketahui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svm</a:t>
            </a:r>
            <a:r>
              <a:rPr lang="en-US" dirty="0"/>
              <a:t> </a:t>
            </a:r>
            <a:r>
              <a:rPr lang="en-US" dirty="0" err="1"/>
              <a:t>selalu</a:t>
            </a:r>
            <a:r>
              <a:rPr lang="en-US" dirty="0"/>
              <a:t> naik pada </a:t>
            </a:r>
            <a:r>
              <a:rPr lang="en-US" dirty="0" err="1"/>
              <a:t>setiap</a:t>
            </a:r>
            <a:r>
              <a:rPr lang="en-US" dirty="0"/>
              <a:t> dataset</a:t>
            </a:r>
          </a:p>
          <a:p>
            <a:r>
              <a:rPr lang="en-US" dirty="0"/>
              <a:t>Dan juga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svm</a:t>
            </a:r>
            <a:r>
              <a:rPr lang="en-US" dirty="0"/>
              <a:t>-lexicon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svm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lexicon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98162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Hasil </a:t>
            </a:r>
            <a:r>
              <a:rPr lang="en-US" dirty="0" err="1"/>
              <a:t>kesimpulan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endParaRPr lang="en-US" dirty="0"/>
          </a:p>
          <a:p>
            <a:r>
              <a:rPr lang="en-US" dirty="0"/>
              <a:t>Yang </a:t>
            </a:r>
            <a:r>
              <a:rPr lang="en-US" dirty="0" err="1"/>
              <a:t>pertama</a:t>
            </a:r>
            <a:r>
              <a:rPr lang="en-US" dirty="0"/>
              <a:t>: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084065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Sekain</a:t>
            </a:r>
            <a:r>
              <a:rPr lang="en-US" dirty="0"/>
              <a:t> </a:t>
            </a:r>
            <a:r>
              <a:rPr lang="en-US" dirty="0" err="1"/>
              <a:t>persentasi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, </a:t>
            </a:r>
            <a:r>
              <a:rPr lang="en-US" dirty="0" err="1"/>
              <a:t>mohon</a:t>
            </a:r>
            <a:r>
              <a:rPr lang="en-US" dirty="0"/>
              <a:t> </a:t>
            </a:r>
            <a:r>
              <a:rPr lang="en-US" dirty="0" err="1"/>
              <a:t>maaf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kekurangan</a:t>
            </a:r>
            <a:r>
              <a:rPr lang="en-US" dirty="0"/>
              <a:t> </a:t>
            </a:r>
            <a:r>
              <a:rPr lang="en-US" dirty="0" err="1"/>
              <a:t>ataupun</a:t>
            </a:r>
            <a:r>
              <a:rPr lang="en-US" dirty="0"/>
              <a:t> </a:t>
            </a:r>
            <a:r>
              <a:rPr lang="en-US" dirty="0" err="1"/>
              <a:t>keselahan</a:t>
            </a:r>
            <a:r>
              <a:rPr lang="en-US" dirty="0"/>
              <a:t> kata. Saya </a:t>
            </a:r>
            <a:r>
              <a:rPr lang="en-US" dirty="0" err="1"/>
              <a:t>ucapkan</a:t>
            </a:r>
            <a:r>
              <a:rPr lang="en-US" dirty="0"/>
              <a:t> </a:t>
            </a:r>
            <a:r>
              <a:rPr lang="en-US" dirty="0" err="1"/>
              <a:t>terima</a:t>
            </a:r>
            <a:r>
              <a:rPr lang="en-US" dirty="0"/>
              <a:t> </a:t>
            </a:r>
            <a:r>
              <a:rPr lang="en-US" dirty="0" err="1"/>
              <a:t>kasih</a:t>
            </a:r>
            <a:r>
              <a:rPr lang="en-US" dirty="0"/>
              <a:t> </a:t>
            </a:r>
            <a:r>
              <a:rPr lang="en-US" dirty="0" err="1"/>
              <a:t>wasalamualaikum</a:t>
            </a:r>
            <a:r>
              <a:rPr lang="en-US" dirty="0"/>
              <a:t> </a:t>
            </a:r>
            <a:r>
              <a:rPr lang="en-US" dirty="0" err="1"/>
              <a:t>warrohmatullahi</a:t>
            </a:r>
            <a:r>
              <a:rPr lang="en-US" dirty="0"/>
              <a:t> </a:t>
            </a:r>
            <a:r>
              <a:rPr lang="en-US" dirty="0" err="1"/>
              <a:t>wabarokatuh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0388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23.09.2021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respons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di twitter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kartu</a:t>
            </a:r>
            <a:r>
              <a:rPr lang="en-US" dirty="0"/>
              <a:t> </a:t>
            </a:r>
            <a:r>
              <a:rPr lang="en-US" dirty="0" err="1"/>
              <a:t>prakerja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23.09.2021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Identifikasi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dijabarkan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pada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rumusan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penelitian</a:t>
            </a:r>
            <a:r>
              <a:rPr lang="en-US" baseline="0" dirty="0"/>
              <a:t> </a:t>
            </a:r>
            <a:r>
              <a:rPr lang="en-US" baseline="0" dirty="0" err="1"/>
              <a:t>ialah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25250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23.09.2021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70096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Crawling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data pada </a:t>
            </a:r>
            <a:r>
              <a:rPr lang="en-US" dirty="0" err="1"/>
              <a:t>sumber</a:t>
            </a:r>
            <a:r>
              <a:rPr lang="en-US" dirty="0"/>
              <a:t>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 Cleaning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membersihkan</a:t>
            </a:r>
            <a:r>
              <a:rPr lang="en-US" dirty="0"/>
              <a:t> data tweets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diperoleh</a:t>
            </a:r>
            <a:r>
              <a:rPr lang="en-US" dirty="0"/>
              <a:t>. </a:t>
            </a:r>
            <a:r>
              <a:rPr lang="en-US" dirty="0" err="1"/>
              <a:t>Menghilangkan</a:t>
            </a:r>
            <a:r>
              <a:rPr lang="en-US" dirty="0"/>
              <a:t> </a:t>
            </a:r>
            <a:r>
              <a:rPr lang="en-US" dirty="0" err="1"/>
              <a:t>Komponen-komponen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relevan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proses </a:t>
            </a:r>
            <a:r>
              <a:rPr lang="en-US" dirty="0" err="1"/>
              <a:t>pengklasifikasian</a:t>
            </a:r>
            <a:r>
              <a:rPr lang="en-US" dirty="0"/>
              <a:t> data.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/>
              <a:t>3. </a:t>
            </a:r>
            <a:r>
              <a:rPr lang="en-ID" dirty="0" err="1"/>
              <a:t>Lemmization</a:t>
            </a:r>
            <a:r>
              <a:rPr lang="en-ID" dirty="0"/>
              <a:t>/</a:t>
            </a:r>
            <a:r>
              <a:rPr lang="en-US" dirty="0" err="1"/>
              <a:t>Normalisasi</a:t>
            </a:r>
            <a:r>
              <a:rPr lang="en-US" dirty="0"/>
              <a:t>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mengubah</a:t>
            </a:r>
            <a:r>
              <a:rPr lang="en-US" dirty="0"/>
              <a:t> kata </a:t>
            </a:r>
            <a:r>
              <a:rPr lang="en-US" dirty="0" err="1"/>
              <a:t>singkatan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slang words </a:t>
            </a:r>
            <a:r>
              <a:rPr lang="en-US" dirty="0" err="1"/>
              <a:t>menjadi</a:t>
            </a:r>
            <a:r>
              <a:rPr lang="en-US" dirty="0"/>
              <a:t> kata </a:t>
            </a:r>
            <a:r>
              <a:rPr lang="en-US" dirty="0" err="1"/>
              <a:t>baku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KBBI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4. Stemming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mengubah</a:t>
            </a:r>
            <a:r>
              <a:rPr lang="en-US" dirty="0"/>
              <a:t> kata </a:t>
            </a:r>
            <a:r>
              <a:rPr lang="en-US" dirty="0" err="1"/>
              <a:t>ber-imbuhan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kata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KBBI.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5. Tokenizing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memecah</a:t>
            </a:r>
            <a:r>
              <a:rPr lang="en-US" dirty="0"/>
              <a:t> </a:t>
            </a:r>
            <a:r>
              <a:rPr lang="en-US" dirty="0" err="1"/>
              <a:t>teks</a:t>
            </a:r>
            <a:r>
              <a:rPr lang="en-US" dirty="0"/>
              <a:t> pada tweet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potongan-potongan</a:t>
            </a:r>
            <a:r>
              <a:rPr lang="en-US" dirty="0"/>
              <a:t> kata, </a:t>
            </a:r>
            <a:r>
              <a:rPr lang="en-US" dirty="0" err="1"/>
              <a:t>Fungsi</a:t>
            </a:r>
            <a:r>
              <a:rPr lang="en-US" dirty="0"/>
              <a:t> lain tokenizing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ngram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memecah</a:t>
            </a:r>
            <a:r>
              <a:rPr lang="en-US" dirty="0"/>
              <a:t> kata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pasangan</a:t>
            </a:r>
            <a:r>
              <a:rPr lang="en-US" dirty="0"/>
              <a:t> kata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6. </a:t>
            </a:r>
            <a:r>
              <a:rPr lang="en-US" dirty="0" err="1"/>
              <a:t>Stopwords</a:t>
            </a:r>
            <a:r>
              <a:rPr lang="en-US" dirty="0"/>
              <a:t> removal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menghilangkan</a:t>
            </a:r>
            <a:r>
              <a:rPr lang="en-US" dirty="0"/>
              <a:t> kata </a:t>
            </a:r>
            <a:r>
              <a:rPr lang="en-US" dirty="0" err="1"/>
              <a:t>stopwords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kata-kata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makna</a:t>
            </a:r>
            <a:r>
              <a:rPr lang="en-US" dirty="0"/>
              <a:t> yang </a:t>
            </a:r>
            <a:r>
              <a:rPr lang="en-US" dirty="0" err="1"/>
              <a:t>terdapat</a:t>
            </a:r>
            <a:r>
              <a:rPr lang="en-US" dirty="0"/>
              <a:t> pada data.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7. </a:t>
            </a:r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data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diperoleh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08833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7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1usgyRxcK7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9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4" Type="http://schemas.openxmlformats.org/officeDocument/2006/relationships/image" Target="../media/image12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svg"/><Relationship Id="rId5" Type="http://schemas.openxmlformats.org/officeDocument/2006/relationships/image" Target="../media/image126.png"/><Relationship Id="rId4" Type="http://schemas.openxmlformats.org/officeDocument/2006/relationships/image" Target="../media/image125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sv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image" Target="../media/image33.svg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32.png"/><Relationship Id="rId5" Type="http://schemas.openxmlformats.org/officeDocument/2006/relationships/image" Target="../media/image23.png"/><Relationship Id="rId15" Type="http://schemas.openxmlformats.org/officeDocument/2006/relationships/image" Target="../media/image36.png"/><Relationship Id="rId10" Type="http://schemas.openxmlformats.org/officeDocument/2006/relationships/image" Target="../media/image31.svg"/><Relationship Id="rId4" Type="http://schemas.openxmlformats.org/officeDocument/2006/relationships/image" Target="../media/image29.sv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41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18" Type="http://schemas.openxmlformats.org/officeDocument/2006/relationships/image" Target="../media/image57.svg"/><Relationship Id="rId26" Type="http://schemas.openxmlformats.org/officeDocument/2006/relationships/image" Target="../media/image65.sv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34" Type="http://schemas.openxmlformats.org/officeDocument/2006/relationships/image" Target="../media/image73.sv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3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5.svg"/><Relationship Id="rId20" Type="http://schemas.openxmlformats.org/officeDocument/2006/relationships/image" Target="../media/image59.sv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24" Type="http://schemas.openxmlformats.org/officeDocument/2006/relationships/image" Target="../media/image63.svg"/><Relationship Id="rId32" Type="http://schemas.openxmlformats.org/officeDocument/2006/relationships/image" Target="../media/image71.sv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28" Type="http://schemas.openxmlformats.org/officeDocument/2006/relationships/image" Target="../media/image67.svg"/><Relationship Id="rId10" Type="http://schemas.openxmlformats.org/officeDocument/2006/relationships/image" Target="../media/image49.svg"/><Relationship Id="rId19" Type="http://schemas.openxmlformats.org/officeDocument/2006/relationships/image" Target="../media/image58.png"/><Relationship Id="rId31" Type="http://schemas.openxmlformats.org/officeDocument/2006/relationships/image" Target="../media/image70.png"/><Relationship Id="rId4" Type="http://schemas.openxmlformats.org/officeDocument/2006/relationships/image" Target="../media/image43.svg"/><Relationship Id="rId9" Type="http://schemas.openxmlformats.org/officeDocument/2006/relationships/image" Target="../media/image48.png"/><Relationship Id="rId14" Type="http://schemas.openxmlformats.org/officeDocument/2006/relationships/image" Target="../media/image53.svg"/><Relationship Id="rId22" Type="http://schemas.openxmlformats.org/officeDocument/2006/relationships/image" Target="../media/image61.svg"/><Relationship Id="rId27" Type="http://schemas.openxmlformats.org/officeDocument/2006/relationships/image" Target="../media/image66.png"/><Relationship Id="rId30" Type="http://schemas.openxmlformats.org/officeDocument/2006/relationships/image" Target="../media/image6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4259525">
            <a:off x="-142190" y="-2456711"/>
            <a:ext cx="5225841" cy="58777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 l="5827" r="5827"/>
          <a:stretch>
            <a:fillRect/>
          </a:stretch>
        </p:blipFill>
        <p:spPr>
          <a:xfrm>
            <a:off x="223335" y="-428055"/>
            <a:ext cx="4272465" cy="264477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710313" y="2779319"/>
            <a:ext cx="13106956" cy="279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7"/>
              </a:lnSpc>
            </a:pPr>
            <a:r>
              <a:rPr lang="en-US" sz="4267" dirty="0">
                <a:solidFill>
                  <a:srgbClr val="4990DB"/>
                </a:solidFill>
                <a:latin typeface="Arima Madurai Light Bold"/>
              </a:rPr>
              <a:t>ANALISIS SENTIMEN TINGKAT KEPUASAN MASYARAKAT TERHADAP KARTU PRAKERJA PADA TWITTER DENGAN METODE SUPPORT VECTOR MACHINE (SVM) DAN PENDEKATAN LEXICON BASED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7993648">
            <a:off x="-431348" y="2787852"/>
            <a:ext cx="21049840" cy="2495131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152583" y="5143500"/>
            <a:ext cx="9203790" cy="569244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667079" y="291194"/>
            <a:ext cx="4300379" cy="171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250" dirty="0">
                <a:solidFill>
                  <a:schemeClr val="tx2">
                    <a:lumMod val="75000"/>
                  </a:schemeClr>
                </a:solidFill>
                <a:latin typeface="Clicker Script Bold"/>
              </a:rPr>
              <a:t>Seminar Hasil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3336" y="8233218"/>
            <a:ext cx="6789375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66"/>
              </a:lnSpc>
            </a:pPr>
            <a:r>
              <a:rPr lang="en-US" sz="3472" dirty="0" err="1">
                <a:solidFill>
                  <a:srgbClr val="FFFFFF"/>
                </a:solidFill>
                <a:latin typeface="Arima Madurai Extra Bold Bold"/>
              </a:rPr>
              <a:t>Dosen</a:t>
            </a:r>
            <a:r>
              <a:rPr lang="en-US" sz="3472" dirty="0">
                <a:solidFill>
                  <a:srgbClr val="FFFFFF"/>
                </a:solidFill>
                <a:latin typeface="Arima Madurai Extra Bold Bold"/>
              </a:rPr>
              <a:t> </a:t>
            </a:r>
            <a:r>
              <a:rPr lang="en-US" sz="3472" dirty="0" err="1">
                <a:solidFill>
                  <a:srgbClr val="FFFFFF"/>
                </a:solidFill>
                <a:latin typeface="Arima Madurai Extra Bold Bold"/>
              </a:rPr>
              <a:t>Pembimbing</a:t>
            </a:r>
            <a:r>
              <a:rPr lang="en-US" sz="3472" dirty="0">
                <a:solidFill>
                  <a:srgbClr val="FFFFFF"/>
                </a:solidFill>
                <a:latin typeface="Arima Madurai Extra Bold Bold"/>
              </a:rPr>
              <a:t>:</a:t>
            </a:r>
          </a:p>
          <a:p>
            <a:pPr marL="749643" lvl="1" indent="-374822" algn="just">
              <a:lnSpc>
                <a:spcPts val="4166"/>
              </a:lnSpc>
              <a:buFont typeface="Arial"/>
              <a:buChar char="•"/>
            </a:pPr>
            <a:r>
              <a:rPr lang="en-US" sz="3472" dirty="0">
                <a:solidFill>
                  <a:srgbClr val="FFFFFF"/>
                </a:solidFill>
                <a:latin typeface="Arima Madurai Extra Bold Bold"/>
              </a:rPr>
              <a:t>Dr. </a:t>
            </a:r>
            <a:r>
              <a:rPr lang="en-US" sz="3472" dirty="0" err="1">
                <a:solidFill>
                  <a:srgbClr val="FFFFFF"/>
                </a:solidFill>
                <a:latin typeface="Arima Madurai Extra Bold Bold"/>
              </a:rPr>
              <a:t>Qurrotul</a:t>
            </a:r>
            <a:r>
              <a:rPr lang="en-US" sz="3472" dirty="0">
                <a:solidFill>
                  <a:srgbClr val="FFFFFF"/>
                </a:solidFill>
                <a:latin typeface="Arima Madurai Extra Bold Bold"/>
              </a:rPr>
              <a:t> Aini, M. T. </a:t>
            </a:r>
          </a:p>
          <a:p>
            <a:pPr marL="749643" lvl="1" indent="-374821" algn="just">
              <a:lnSpc>
                <a:spcPts val="4166"/>
              </a:lnSpc>
              <a:buFont typeface="Arial"/>
              <a:buChar char="•"/>
            </a:pPr>
            <a:r>
              <a:rPr lang="en-US" sz="3472" dirty="0" err="1">
                <a:solidFill>
                  <a:srgbClr val="FFFFFF"/>
                </a:solidFill>
                <a:latin typeface="Arima Madurai Extra Bold Bold"/>
              </a:rPr>
              <a:t>Bayu</a:t>
            </a:r>
            <a:r>
              <a:rPr lang="en-US" sz="3472" dirty="0">
                <a:solidFill>
                  <a:srgbClr val="FFFFFF"/>
                </a:solidFill>
                <a:latin typeface="Arima Madurai Extra Bold Bold"/>
              </a:rPr>
              <a:t> </a:t>
            </a:r>
            <a:r>
              <a:rPr lang="en-US" sz="3472" dirty="0" err="1">
                <a:solidFill>
                  <a:srgbClr val="FFFFFF"/>
                </a:solidFill>
                <a:latin typeface="Arima Madurai Extra Bold Bold"/>
              </a:rPr>
              <a:t>Waspodo</a:t>
            </a:r>
            <a:r>
              <a:rPr lang="en-US" sz="3472" dirty="0">
                <a:solidFill>
                  <a:srgbClr val="FFFFFF"/>
                </a:solidFill>
                <a:latin typeface="Arima Madurai Extra Bold Bold"/>
              </a:rPr>
              <a:t>, M.M.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67079" y="8785668"/>
            <a:ext cx="4685124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399" dirty="0">
                <a:solidFill>
                  <a:srgbClr val="FFFFFF"/>
                </a:solidFill>
                <a:latin typeface="Arima Madurai Extra Bold Bold"/>
              </a:rPr>
              <a:t>Fikri Rama </a:t>
            </a:r>
            <a:r>
              <a:rPr lang="en-US" sz="3399" dirty="0" err="1">
                <a:solidFill>
                  <a:srgbClr val="FFFFFF"/>
                </a:solidFill>
                <a:latin typeface="Arima Madurai Extra Bold Bold"/>
              </a:rPr>
              <a:t>Singgih</a:t>
            </a:r>
            <a:endParaRPr lang="en-US" sz="3399" dirty="0">
              <a:solidFill>
                <a:srgbClr val="FFFFFF"/>
              </a:solidFill>
              <a:latin typeface="Arima Madurai Extra Bold Bold"/>
            </a:endParaRPr>
          </a:p>
          <a:p>
            <a:pPr algn="ctr">
              <a:lnSpc>
                <a:spcPts val="4079"/>
              </a:lnSpc>
            </a:pPr>
            <a:r>
              <a:rPr lang="en-US" sz="3400" dirty="0">
                <a:solidFill>
                  <a:srgbClr val="FFFFFF"/>
                </a:solidFill>
                <a:latin typeface="Arima Madurai Extra Bold Bold"/>
              </a:rPr>
              <a:t>11150930000074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-10800000">
            <a:off x="14745640" y="-1404100"/>
            <a:ext cx="4163021" cy="5253754"/>
            <a:chOff x="0" y="0"/>
            <a:chExt cx="5550695" cy="700500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461190">
              <a:off x="1393992" y="172682"/>
              <a:ext cx="3838375" cy="6659641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461190">
              <a:off x="153033" y="3720434"/>
              <a:ext cx="1845260" cy="3201555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3538362" y="989066"/>
            <a:ext cx="8577438" cy="7553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4800" dirty="0" err="1">
                <a:latin typeface="Roboto Bold"/>
              </a:rPr>
              <a:t>Pengumpulan</a:t>
            </a:r>
            <a:r>
              <a:rPr lang="en-US" sz="4800" dirty="0">
                <a:latin typeface="Roboto Bold"/>
              </a:rPr>
              <a:t> data: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endParaRPr lang="en-US" sz="3200" dirty="0">
              <a:latin typeface="Roboto Bold"/>
            </a:endParaRP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3200" dirty="0">
                <a:latin typeface="Roboto Bold"/>
              </a:rPr>
              <a:t>Data Twitter (</a:t>
            </a:r>
            <a:r>
              <a:rPr lang="en-US" sz="3200" dirty="0" err="1">
                <a:latin typeface="Roboto Bold"/>
              </a:rPr>
              <a:t>Diambil</a:t>
            </a:r>
            <a:r>
              <a:rPr lang="en-US" sz="3200" dirty="0">
                <a:latin typeface="Roboto Bold"/>
              </a:rPr>
              <a:t> </a:t>
            </a:r>
            <a:r>
              <a:rPr lang="en-US" sz="3200" dirty="0" err="1">
                <a:latin typeface="Roboto Bold"/>
              </a:rPr>
              <a:t>tanggal</a:t>
            </a:r>
            <a:r>
              <a:rPr lang="en-US" sz="3200" dirty="0">
                <a:latin typeface="Roboto Bold"/>
              </a:rPr>
              <a:t> : 15 November 2020 - 24 November 2020)</a:t>
            </a:r>
          </a:p>
          <a:p>
            <a:pPr algn="just">
              <a:lnSpc>
                <a:spcPts val="3079"/>
              </a:lnSpc>
            </a:pPr>
            <a:endParaRPr lang="en-US" sz="3200" dirty="0">
              <a:latin typeface="Roboto Bold"/>
            </a:endParaRP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3200" dirty="0">
                <a:latin typeface="Roboto Bold"/>
              </a:rPr>
              <a:t>Data Lexicon </a:t>
            </a:r>
            <a:r>
              <a:rPr lang="en-US" sz="3200" dirty="0" err="1">
                <a:latin typeface="Roboto Bold"/>
              </a:rPr>
              <a:t>Normalisasi</a:t>
            </a:r>
            <a:r>
              <a:rPr lang="en-US" sz="3200" dirty="0">
                <a:latin typeface="Roboto Bold"/>
              </a:rPr>
              <a:t> </a:t>
            </a:r>
            <a:r>
              <a:rPr lang="en-US" sz="3200" dirty="0" err="1">
                <a:latin typeface="Roboto Bold"/>
              </a:rPr>
              <a:t>dari</a:t>
            </a:r>
            <a:r>
              <a:rPr lang="en-US" sz="3200" dirty="0">
                <a:latin typeface="Roboto Bold"/>
              </a:rPr>
              <a:t> Aliyah </a:t>
            </a:r>
            <a:r>
              <a:rPr lang="en-US" sz="3200" dirty="0" err="1">
                <a:latin typeface="Roboto Bold"/>
              </a:rPr>
              <a:t>Salsabila</a:t>
            </a:r>
            <a:r>
              <a:rPr lang="en-US" sz="3200" dirty="0">
                <a:latin typeface="Roboto Bold"/>
              </a:rPr>
              <a:t> (2019)</a:t>
            </a:r>
          </a:p>
          <a:p>
            <a:pPr algn="just">
              <a:lnSpc>
                <a:spcPts val="3079"/>
              </a:lnSpc>
            </a:pPr>
            <a:endParaRPr lang="en-US" sz="3200" dirty="0">
              <a:latin typeface="Roboto Bold"/>
            </a:endParaRP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3200" dirty="0">
                <a:latin typeface="Roboto Bold"/>
              </a:rPr>
              <a:t>Data Lexicon </a:t>
            </a:r>
            <a:r>
              <a:rPr lang="en-US" sz="3200" dirty="0" err="1">
                <a:latin typeface="Roboto Bold"/>
              </a:rPr>
              <a:t>Sentimen</a:t>
            </a:r>
            <a:r>
              <a:rPr lang="en-US" sz="3200" dirty="0">
                <a:latin typeface="Roboto Bold"/>
              </a:rPr>
              <a:t> </a:t>
            </a:r>
            <a:r>
              <a:rPr lang="en-US" sz="3200" dirty="0" err="1">
                <a:latin typeface="Roboto Bold"/>
              </a:rPr>
              <a:t>Positif</a:t>
            </a:r>
            <a:r>
              <a:rPr lang="en-US" sz="3200" dirty="0">
                <a:latin typeface="Roboto Bold"/>
              </a:rPr>
              <a:t> &amp; </a:t>
            </a:r>
            <a:r>
              <a:rPr lang="en-US" sz="3200" dirty="0" err="1">
                <a:latin typeface="Roboto Bold"/>
              </a:rPr>
              <a:t>Negatif</a:t>
            </a:r>
            <a:r>
              <a:rPr lang="en-US" sz="3200" dirty="0">
                <a:latin typeface="Roboto Bold"/>
              </a:rPr>
              <a:t> </a:t>
            </a:r>
            <a:r>
              <a:rPr lang="en-US" sz="3200" dirty="0" err="1">
                <a:latin typeface="Roboto Bold"/>
              </a:rPr>
              <a:t>dari</a:t>
            </a:r>
            <a:r>
              <a:rPr lang="en-US" sz="3200" dirty="0">
                <a:latin typeface="Roboto Bold"/>
              </a:rPr>
              <a:t> Wahid &amp; </a:t>
            </a:r>
            <a:r>
              <a:rPr lang="en-US" sz="3200" dirty="0" err="1">
                <a:latin typeface="Roboto Bold"/>
              </a:rPr>
              <a:t>Azhari</a:t>
            </a:r>
            <a:r>
              <a:rPr lang="en-US" sz="3200" dirty="0">
                <a:latin typeface="Roboto Bold"/>
              </a:rPr>
              <a:t> (2016)</a:t>
            </a:r>
          </a:p>
          <a:p>
            <a:pPr marL="237489" lvl="1" algn="just">
              <a:lnSpc>
                <a:spcPts val="3079"/>
              </a:lnSpc>
            </a:pPr>
            <a:endParaRPr lang="en-US" sz="3200" dirty="0">
              <a:latin typeface="Roboto Bold"/>
            </a:endParaRP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3200" dirty="0">
                <a:latin typeface="Roboto Bold"/>
              </a:rPr>
              <a:t>Data Lexicon Stemming </a:t>
            </a:r>
            <a:r>
              <a:rPr lang="en-US" sz="3200" dirty="0" err="1">
                <a:latin typeface="Roboto Bold"/>
              </a:rPr>
              <a:t>dari</a:t>
            </a:r>
            <a:r>
              <a:rPr lang="en-US" sz="3200" dirty="0">
                <a:latin typeface="Roboto Bold"/>
              </a:rPr>
              <a:t> </a:t>
            </a:r>
            <a:r>
              <a:rPr lang="en-US" sz="3200" dirty="0" err="1">
                <a:latin typeface="Roboto Bold"/>
              </a:rPr>
              <a:t>Algoritma</a:t>
            </a:r>
            <a:r>
              <a:rPr lang="en-US" sz="3200" dirty="0">
                <a:latin typeface="Roboto Bold"/>
              </a:rPr>
              <a:t> </a:t>
            </a:r>
            <a:r>
              <a:rPr lang="en-US" sz="3200" dirty="0" err="1">
                <a:latin typeface="Roboto Bold"/>
              </a:rPr>
              <a:t>Nazief</a:t>
            </a:r>
            <a:r>
              <a:rPr lang="en-US" sz="3200" dirty="0">
                <a:latin typeface="Roboto Bold"/>
              </a:rPr>
              <a:t> &amp; </a:t>
            </a:r>
            <a:r>
              <a:rPr lang="en-US" sz="3200" dirty="0" err="1">
                <a:latin typeface="Roboto Bold"/>
              </a:rPr>
              <a:t>Adriani</a:t>
            </a:r>
            <a:r>
              <a:rPr lang="en-US" sz="3200" dirty="0">
                <a:latin typeface="Roboto Bold"/>
              </a:rPr>
              <a:t> (1996)</a:t>
            </a:r>
          </a:p>
          <a:p>
            <a:pPr algn="just">
              <a:lnSpc>
                <a:spcPts val="3079"/>
              </a:lnSpc>
            </a:pPr>
            <a:endParaRPr lang="en-US" sz="3200" dirty="0">
              <a:latin typeface="Roboto Bold"/>
            </a:endParaRP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3200" dirty="0">
                <a:latin typeface="Roboto Bold"/>
              </a:rPr>
              <a:t>Data Lexicon </a:t>
            </a:r>
            <a:r>
              <a:rPr lang="en-US" sz="3200" dirty="0" err="1">
                <a:latin typeface="Roboto Bold"/>
              </a:rPr>
              <a:t>Stopword</a:t>
            </a:r>
            <a:r>
              <a:rPr lang="en-US" sz="3200" dirty="0">
                <a:latin typeface="Roboto Bold"/>
              </a:rPr>
              <a:t> </a:t>
            </a:r>
            <a:r>
              <a:rPr lang="en-US" sz="3200" dirty="0" err="1">
                <a:latin typeface="Roboto Bold"/>
              </a:rPr>
              <a:t>dari</a:t>
            </a:r>
            <a:r>
              <a:rPr lang="en-US" sz="3200" dirty="0">
                <a:latin typeface="Roboto Bold"/>
              </a:rPr>
              <a:t> Tala (2003)</a:t>
            </a:r>
          </a:p>
          <a:p>
            <a:pPr marL="237489" lvl="1" algn="just">
              <a:lnSpc>
                <a:spcPts val="3079"/>
              </a:lnSpc>
            </a:pPr>
            <a:endParaRPr lang="en-US" sz="3200" dirty="0">
              <a:latin typeface="Roboto Bold"/>
            </a:endParaRP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3200" dirty="0">
                <a:latin typeface="Roboto Bold"/>
              </a:rPr>
              <a:t>Data Lexicon Intent Sentiment </a:t>
            </a:r>
            <a:r>
              <a:rPr lang="en-US" sz="3200" dirty="0" err="1">
                <a:latin typeface="Roboto Bold"/>
              </a:rPr>
              <a:t>dari</a:t>
            </a:r>
            <a:r>
              <a:rPr lang="en-US" sz="3200" dirty="0">
                <a:latin typeface="Roboto Bold"/>
              </a:rPr>
              <a:t> Packages R </a:t>
            </a:r>
            <a:r>
              <a:rPr lang="en-US" sz="3200" dirty="0" err="1">
                <a:latin typeface="Roboto Bold"/>
              </a:rPr>
              <a:t>NRC_Sentiment</a:t>
            </a:r>
            <a:endParaRPr lang="en-US" sz="3200" dirty="0">
              <a:latin typeface="Roboto Bold"/>
            </a:endParaRP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endParaRPr lang="en-US" sz="3200" dirty="0">
              <a:solidFill>
                <a:srgbClr val="488FDB"/>
              </a:solidFill>
              <a:latin typeface="Roboto Bold"/>
            </a:endParaRPr>
          </a:p>
        </p:txBody>
      </p:sp>
      <p:grpSp>
        <p:nvGrpSpPr>
          <p:cNvPr id="8" name="Group 8"/>
          <p:cNvGrpSpPr/>
          <p:nvPr/>
        </p:nvGrpSpPr>
        <p:grpSpPr>
          <a:xfrm rot="-9940520">
            <a:off x="15781078" y="1599447"/>
            <a:ext cx="4163021" cy="5253754"/>
            <a:chOff x="0" y="0"/>
            <a:chExt cx="5550695" cy="700500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461190">
              <a:off x="1393992" y="172682"/>
              <a:ext cx="3838375" cy="6659641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461190">
              <a:off x="153033" y="3720434"/>
              <a:ext cx="1845260" cy="3201555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 rot="-8532694">
            <a:off x="15485739" y="5397997"/>
            <a:ext cx="4163021" cy="5253754"/>
            <a:chOff x="0" y="0"/>
            <a:chExt cx="5550695" cy="7005005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461190">
              <a:off x="1393992" y="172682"/>
              <a:ext cx="3838375" cy="6659641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461190">
              <a:off x="153033" y="3720434"/>
              <a:ext cx="1845260" cy="3201555"/>
            </a:xfrm>
            <a:prstGeom prst="rect">
              <a:avLst/>
            </a:prstGeom>
          </p:spPr>
        </p:pic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E0B0B0D2-F47C-4FB8-8D6F-875F1BBD4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129223">
            <a:off x="-17400106" y="-11187945"/>
            <a:ext cx="21049840" cy="249513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8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84363" y="0"/>
            <a:ext cx="14919274" cy="1101313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70486" y="4124411"/>
            <a:ext cx="12405720" cy="2190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5"/>
              </a:lnSpc>
            </a:pPr>
            <a:r>
              <a:rPr lang="en-US" sz="15395">
                <a:solidFill>
                  <a:srgbClr val="F9D967"/>
                </a:solidFill>
                <a:latin typeface="Rubik One"/>
              </a:rPr>
              <a:t>SIM</a:t>
            </a:r>
            <a:r>
              <a:rPr lang="en-US" sz="15395">
                <a:solidFill>
                  <a:srgbClr val="E773FF"/>
                </a:solidFill>
                <a:latin typeface="Rubik One"/>
              </a:rPr>
              <a:t>UL</a:t>
            </a:r>
            <a:r>
              <a:rPr lang="en-US" sz="15395">
                <a:solidFill>
                  <a:srgbClr val="2C92D5"/>
                </a:solidFill>
                <a:latin typeface="Rubik One"/>
              </a:rPr>
              <a:t>ASI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68614">
            <a:off x="989860" y="6025271"/>
            <a:ext cx="2700332" cy="30003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060433" y="1801753"/>
            <a:ext cx="872291" cy="8889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366265" y="6665558"/>
            <a:ext cx="1416008" cy="144306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521277" y="2690712"/>
            <a:ext cx="436146" cy="44448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6800292" y="7145610"/>
            <a:ext cx="4687416" cy="1425896"/>
            <a:chOff x="0" y="0"/>
            <a:chExt cx="6249888" cy="1901194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666842"/>
              <a:ext cx="6249888" cy="1234353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445924" y="0"/>
              <a:ext cx="5358041" cy="1333683"/>
              <a:chOff x="0" y="0"/>
              <a:chExt cx="5013928" cy="124802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015198" cy="1248029"/>
              </a:xfrm>
              <a:custGeom>
                <a:avLst/>
                <a:gdLst/>
                <a:ahLst/>
                <a:cxnLst/>
                <a:rect l="l" t="t" r="r" b="b"/>
                <a:pathLst>
                  <a:path w="5015198" h="1248029">
                    <a:moveTo>
                      <a:pt x="4461478" y="1248029"/>
                    </a:moveTo>
                    <a:lnTo>
                      <a:pt x="553720" y="1248029"/>
                    </a:lnTo>
                    <a:cubicBezTo>
                      <a:pt x="247650" y="1248029"/>
                      <a:pt x="0" y="968640"/>
                      <a:pt x="0" y="624744"/>
                    </a:cubicBezTo>
                    <a:cubicBezTo>
                      <a:pt x="0" y="279415"/>
                      <a:pt x="247650" y="0"/>
                      <a:pt x="553720" y="0"/>
                    </a:cubicBezTo>
                    <a:lnTo>
                      <a:pt x="4461478" y="0"/>
                    </a:lnTo>
                    <a:cubicBezTo>
                      <a:pt x="4767548" y="0"/>
                      <a:pt x="5015198" y="279415"/>
                      <a:pt x="5015198" y="624744"/>
                    </a:cubicBezTo>
                    <a:cubicBezTo>
                      <a:pt x="5013928" y="968640"/>
                      <a:pt x="4766278" y="1248029"/>
                      <a:pt x="4461478" y="124802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862961" y="383401"/>
              <a:ext cx="4523966" cy="585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 spc="99" dirty="0">
                  <a:solidFill>
                    <a:srgbClr val="3C0384"/>
                  </a:solidFill>
                  <a:latin typeface="Rubik One"/>
                </a:rPr>
                <a:t>LET'S START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FE029EDE-1985-46F1-80C1-FFB5013113EA}"/>
              </a:ext>
            </a:extLst>
          </p:cNvPr>
          <p:cNvSpPr txBox="1"/>
          <p:nvPr/>
        </p:nvSpPr>
        <p:spPr>
          <a:xfrm>
            <a:off x="4572000" y="723900"/>
            <a:ext cx="9144000" cy="547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3354"/>
              </a:lnSpc>
              <a:spcBef>
                <a:spcPct val="0"/>
              </a:spcBef>
            </a:pPr>
            <a:r>
              <a:rPr lang="en-US" sz="4000" spc="101" dirty="0">
                <a:solidFill>
                  <a:srgbClr val="191919"/>
                </a:solidFill>
                <a:latin typeface="Roboto Bold Italics"/>
              </a:rPr>
              <a:t>TEXT PREPROCESSING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17B3826-7EBF-46EC-BD4E-E87A87B613E7}"/>
              </a:ext>
            </a:extLst>
          </p:cNvPr>
          <p:cNvSpPr txBox="1"/>
          <p:nvPr/>
        </p:nvSpPr>
        <p:spPr>
          <a:xfrm>
            <a:off x="609599" y="2101321"/>
            <a:ext cx="16095551" cy="6892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4400" dirty="0" err="1">
                <a:latin typeface="Roboto" panose="02000000000000000000" pitchFamily="2" charset="0"/>
                <a:ea typeface="Roboto" panose="02000000000000000000" pitchFamily="2" charset="0"/>
              </a:rPr>
              <a:t>Tahapan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 Text Preprocessing: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endParaRPr lang="en-US" sz="4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Crawling						(</a:t>
            </a:r>
            <a:r>
              <a:rPr lang="en-US" sz="4400" dirty="0" err="1">
                <a:latin typeface="Roboto" panose="02000000000000000000" pitchFamily="2" charset="0"/>
                <a:ea typeface="Roboto" panose="02000000000000000000" pitchFamily="2" charset="0"/>
              </a:rPr>
              <a:t>Pengambilan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 Data)			</a:t>
            </a:r>
          </a:p>
          <a:p>
            <a:pPr marL="237489" lvl="1" algn="just">
              <a:lnSpc>
                <a:spcPts val="3079"/>
              </a:lnSpc>
            </a:pPr>
            <a:endParaRPr lang="en-US" sz="4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Cleaning						(</a:t>
            </a:r>
            <a:r>
              <a:rPr lang="en-US" sz="4400" dirty="0" err="1">
                <a:latin typeface="Roboto" panose="02000000000000000000" pitchFamily="2" charset="0"/>
                <a:ea typeface="Roboto" panose="02000000000000000000" pitchFamily="2" charset="0"/>
              </a:rPr>
              <a:t>Pembersihan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 Data)</a:t>
            </a:r>
          </a:p>
          <a:p>
            <a:pPr marL="237489" lvl="1" algn="just">
              <a:lnSpc>
                <a:spcPts val="3079"/>
              </a:lnSpc>
            </a:pPr>
            <a:endParaRPr lang="en-US" sz="4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4400" dirty="0" err="1">
                <a:latin typeface="Roboto" panose="02000000000000000000" pitchFamily="2" charset="0"/>
                <a:ea typeface="Roboto" panose="02000000000000000000" pitchFamily="2" charset="0"/>
              </a:rPr>
              <a:t>Lemmization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dirty="0" err="1">
                <a:latin typeface="Roboto" panose="02000000000000000000" pitchFamily="2" charset="0"/>
                <a:ea typeface="Roboto" panose="02000000000000000000" pitchFamily="2" charset="0"/>
              </a:rPr>
              <a:t>atau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237489" lvl="1" algn="just">
              <a:lnSpc>
                <a:spcPts val="3079"/>
              </a:lnSpc>
            </a:pPr>
            <a:endParaRPr lang="en-US" sz="4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37489" lvl="1" algn="just">
              <a:lnSpc>
                <a:spcPts val="3079"/>
              </a:lnSpc>
            </a:pP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en-US" sz="4400" dirty="0" err="1">
                <a:latin typeface="Roboto" panose="02000000000000000000" pitchFamily="2" charset="0"/>
                <a:ea typeface="Roboto" panose="02000000000000000000" pitchFamily="2" charset="0"/>
              </a:rPr>
              <a:t>Normalisasi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					(</a:t>
            </a:r>
            <a:r>
              <a:rPr lang="en-US" sz="4400" dirty="0" err="1">
                <a:latin typeface="Roboto" panose="02000000000000000000" pitchFamily="2" charset="0"/>
                <a:ea typeface="Roboto" panose="02000000000000000000" pitchFamily="2" charset="0"/>
              </a:rPr>
              <a:t>Normalisasi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 Data)</a:t>
            </a:r>
          </a:p>
          <a:p>
            <a:pPr marL="237489" lvl="1" algn="just">
              <a:lnSpc>
                <a:spcPts val="3079"/>
              </a:lnSpc>
            </a:pPr>
            <a:endParaRPr lang="en-US" sz="4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Stemming					(</a:t>
            </a:r>
            <a:r>
              <a:rPr lang="en-US" sz="4400" dirty="0" err="1">
                <a:latin typeface="Roboto" panose="02000000000000000000" pitchFamily="2" charset="0"/>
                <a:ea typeface="Roboto" panose="02000000000000000000" pitchFamily="2" charset="0"/>
              </a:rPr>
              <a:t>Pemotongan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 Kata Ber-</a:t>
            </a:r>
            <a:r>
              <a:rPr lang="en-US" sz="4400" dirty="0" err="1">
                <a:latin typeface="Roboto" panose="02000000000000000000" pitchFamily="2" charset="0"/>
                <a:ea typeface="Roboto" panose="02000000000000000000" pitchFamily="2" charset="0"/>
              </a:rPr>
              <a:t>Imbuhan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237489" lvl="1" algn="just">
              <a:lnSpc>
                <a:spcPts val="3079"/>
              </a:lnSpc>
            </a:pPr>
            <a:endParaRPr lang="en-US" sz="4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Tokenizing 					(</a:t>
            </a:r>
            <a:r>
              <a:rPr lang="en-US" sz="4400" dirty="0" err="1">
                <a:latin typeface="Roboto" panose="02000000000000000000" pitchFamily="2" charset="0"/>
                <a:ea typeface="Roboto" panose="02000000000000000000" pitchFamily="2" charset="0"/>
              </a:rPr>
              <a:t>Pemecahan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 Data)</a:t>
            </a:r>
          </a:p>
          <a:p>
            <a:pPr marL="237489" lvl="1" algn="just">
              <a:lnSpc>
                <a:spcPts val="3079"/>
              </a:lnSpc>
            </a:pPr>
            <a:endParaRPr lang="en-US" sz="4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4400" dirty="0" err="1">
                <a:latin typeface="Roboto" panose="02000000000000000000" pitchFamily="2" charset="0"/>
                <a:ea typeface="Roboto" panose="02000000000000000000" pitchFamily="2" charset="0"/>
              </a:rPr>
              <a:t>Stopword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 Removal 			(</a:t>
            </a:r>
            <a:r>
              <a:rPr lang="en-US" sz="4400" dirty="0" err="1">
                <a:latin typeface="Roboto" panose="02000000000000000000" pitchFamily="2" charset="0"/>
                <a:ea typeface="Roboto" panose="02000000000000000000" pitchFamily="2" charset="0"/>
              </a:rPr>
              <a:t>Penghapusan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 Kata </a:t>
            </a:r>
            <a:r>
              <a:rPr lang="en-US" sz="4400" dirty="0" err="1">
                <a:latin typeface="Roboto" panose="02000000000000000000" pitchFamily="2" charset="0"/>
                <a:ea typeface="Roboto" panose="02000000000000000000" pitchFamily="2" charset="0"/>
              </a:rPr>
              <a:t>Stopwords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237489" lvl="1" algn="just">
              <a:lnSpc>
                <a:spcPts val="3079"/>
              </a:lnSpc>
            </a:pPr>
            <a:endParaRPr lang="en-US" sz="4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4400" dirty="0" err="1">
                <a:latin typeface="Roboto" panose="02000000000000000000" pitchFamily="2" charset="0"/>
                <a:ea typeface="Roboto" panose="02000000000000000000" pitchFamily="2" charset="0"/>
              </a:rPr>
              <a:t>Visualisasi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 					(</a:t>
            </a:r>
            <a:r>
              <a:rPr lang="en-US" sz="4400" dirty="0" err="1">
                <a:latin typeface="Roboto" panose="02000000000000000000" pitchFamily="2" charset="0"/>
                <a:ea typeface="Roboto" panose="02000000000000000000" pitchFamily="2" charset="0"/>
              </a:rPr>
              <a:t>Penampilan</a:t>
            </a:r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 Data)</a:t>
            </a:r>
          </a:p>
        </p:txBody>
      </p:sp>
      <p:grpSp>
        <p:nvGrpSpPr>
          <p:cNvPr id="80" name="Group 4">
            <a:extLst>
              <a:ext uri="{FF2B5EF4-FFF2-40B4-BE49-F238E27FC236}">
                <a16:creationId xmlns:a16="http://schemas.microsoft.com/office/drawing/2014/main" id="{F6886DC0-BF2D-45D5-8463-AB59DCD15ED3}"/>
              </a:ext>
            </a:extLst>
          </p:cNvPr>
          <p:cNvGrpSpPr/>
          <p:nvPr/>
        </p:nvGrpSpPr>
        <p:grpSpPr>
          <a:xfrm>
            <a:off x="16306800" y="3187864"/>
            <a:ext cx="2247700" cy="7099136"/>
            <a:chOff x="0" y="0"/>
            <a:chExt cx="2996933" cy="9465514"/>
          </a:xfrm>
        </p:grpSpPr>
        <p:pic>
          <p:nvPicPr>
            <p:cNvPr id="81" name="Picture 5">
              <a:extLst>
                <a:ext uri="{FF2B5EF4-FFF2-40B4-BE49-F238E27FC236}">
                  <a16:creationId xmlns:a16="http://schemas.microsoft.com/office/drawing/2014/main" id="{9B37D22C-D815-42F1-80C1-4A3BD2EEB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50178" y="0"/>
              <a:ext cx="1307659" cy="2279620"/>
            </a:xfrm>
            <a:prstGeom prst="rect">
              <a:avLst/>
            </a:prstGeom>
          </p:spPr>
        </p:pic>
        <p:pic>
          <p:nvPicPr>
            <p:cNvPr id="82" name="Picture 6">
              <a:extLst>
                <a:ext uri="{FF2B5EF4-FFF2-40B4-BE49-F238E27FC236}">
                  <a16:creationId xmlns:a16="http://schemas.microsoft.com/office/drawing/2014/main" id="{D92F4285-2941-4C0B-9975-A862A449A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958" t="958" r="2927" b="627"/>
            <a:stretch>
              <a:fillRect/>
            </a:stretch>
          </p:blipFill>
          <p:spPr>
            <a:xfrm>
              <a:off x="791976" y="3482764"/>
              <a:ext cx="1944116" cy="5982750"/>
            </a:xfrm>
            <a:prstGeom prst="rect">
              <a:avLst/>
            </a:prstGeom>
          </p:spPr>
        </p:pic>
        <p:pic>
          <p:nvPicPr>
            <p:cNvPr id="83" name="Picture 7">
              <a:extLst>
                <a:ext uri="{FF2B5EF4-FFF2-40B4-BE49-F238E27FC236}">
                  <a16:creationId xmlns:a16="http://schemas.microsoft.com/office/drawing/2014/main" id="{530CCF7A-B013-439E-BEED-538601EFA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368" b="450"/>
            <a:stretch>
              <a:fillRect/>
            </a:stretch>
          </p:blipFill>
          <p:spPr>
            <a:xfrm>
              <a:off x="0" y="1562175"/>
              <a:ext cx="2996933" cy="31408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129223">
            <a:off x="10226709" y="-8248195"/>
            <a:ext cx="21049840" cy="2495131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343400" y="-266700"/>
            <a:ext cx="4115014" cy="1269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6000" dirty="0">
                <a:solidFill>
                  <a:srgbClr val="141414"/>
                </a:solidFill>
                <a:latin typeface="Roboto Bold"/>
              </a:rPr>
              <a:t>Crawling</a:t>
            </a:r>
            <a:endParaRPr lang="en-US" sz="9000" dirty="0">
              <a:solidFill>
                <a:srgbClr val="141414"/>
              </a:solidFill>
              <a:latin typeface="Roboto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C4DB74-D2CC-4281-A5D9-AF5BC11D8632}"/>
              </a:ext>
            </a:extLst>
          </p:cNvPr>
          <p:cNvSpPr txBox="1"/>
          <p:nvPr/>
        </p:nvSpPr>
        <p:spPr>
          <a:xfrm>
            <a:off x="11070771" y="1352020"/>
            <a:ext cx="6703827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Keterangan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lvl="0"/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Pengambilan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Tweet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dilakukan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pada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tanggal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15 – 24 November 2020</a:t>
            </a:r>
          </a:p>
          <a:p>
            <a:pPr lvl="0"/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Hanya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Mengambil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Tweet yang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terdapat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kata “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Kartu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Prakerja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atau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“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Prakerja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Tidak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Mengambil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Tweet yang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sama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atau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retweet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untuk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meminimalisir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pengambilan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Tweet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dari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BOT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Jumlah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Data Tweet yang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diambil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adalah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1000 Data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48564A-EEE5-42F7-8360-89AECB484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86" y="1352020"/>
            <a:ext cx="10134814" cy="83634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2F9E74C-B1CD-43EE-9FD5-6C58C7797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710768"/>
              </p:ext>
            </p:extLst>
          </p:nvPr>
        </p:nvGraphicFramePr>
        <p:xfrm>
          <a:off x="228600" y="991620"/>
          <a:ext cx="14173200" cy="9120883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409489">
                  <a:extLst>
                    <a:ext uri="{9D8B030D-6E8A-4147-A177-3AD203B41FA5}">
                      <a16:colId xmlns:a16="http://schemas.microsoft.com/office/drawing/2014/main" val="1487185654"/>
                    </a:ext>
                  </a:extLst>
                </a:gridCol>
                <a:gridCol w="12763711">
                  <a:extLst>
                    <a:ext uri="{9D8B030D-6E8A-4147-A177-3AD203B41FA5}">
                      <a16:colId xmlns:a16="http://schemas.microsoft.com/office/drawing/2014/main" val="3521209331"/>
                    </a:ext>
                  </a:extLst>
                </a:gridCol>
              </a:tblGrid>
              <a:tr h="6913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lang="en-ID" sz="32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Text</a:t>
                      </a:r>
                      <a:endParaRPr lang="en-ID" sz="36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61813"/>
                  </a:ext>
                </a:extLst>
              </a:tr>
              <a:tr h="8645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  <a:endParaRPr lang="en-ID" sz="24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@Adrixxx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Emang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ngaruh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ya?kan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gak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lolos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jg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kak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prakerja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nya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&lt;U+0001F614&gt;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187636"/>
                  </a:ext>
                </a:extLst>
              </a:tr>
              <a:tr h="8645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  <a:endParaRPr lang="en-ID" sz="24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Prakerja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gak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lolos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Blt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bpjs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gak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dpt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Gaji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2thn gak naik WKWKWK SABARRRR&lt;U+0001F60A&gt;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36151"/>
                  </a:ext>
                </a:extLst>
              </a:tr>
              <a:tr h="8645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  <a:endParaRPr lang="en-ID" sz="24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@Putraxxx @Didiexxx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Ternyata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oh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ternyata,bayaran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knp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nggak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minta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kartu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prakerja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saja.yg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konon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katanya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pengangguran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dapat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gaji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jadi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nggak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usah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ngandelin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demo buat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cari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makan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462039"/>
                  </a:ext>
                </a:extLst>
              </a:tr>
              <a:tr h="8645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  <a:endParaRPr lang="en-ID" sz="24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@yaknxxx Hai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Kak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jika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yang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Kakak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maksud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untuk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pendafataran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prakerja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maka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rekening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yang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digunakan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adalah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rekening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Konvensional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bukan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Syariah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ya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Kak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Tks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-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Giani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97121"/>
                  </a:ext>
                </a:extLst>
              </a:tr>
              <a:tr h="8645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  <a:endParaRPr lang="en-ID" sz="24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sertifikat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belum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muncul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di dashboard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prakerja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padahal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sudah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selesai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pelatihan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&amp;amp;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isi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ulasan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tgl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12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Nop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...&lt;U+0001F62D&gt;&lt;U+0001F62D&gt;&lt;U+0001F62D&gt;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217514"/>
                  </a:ext>
                </a:extLst>
              </a:tr>
              <a:tr h="11431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</a:t>
                      </a:r>
                      <a:endParaRPr lang="en-ID" sz="24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@sirakxxx pernah terakhir minggu lalu, uang tinggal 2 ribu didompet rekening kosong, berharap dari insentif prakerja , engga cair juga, diserahkan ama Tuhan aja, esok harinya prakerja cair..menyambung hidup yg serba pas.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027568"/>
                  </a:ext>
                </a:extLst>
              </a:tr>
              <a:tr h="8645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  <a:endParaRPr lang="en-ID" sz="24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Hahaha....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Peserta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Prakerja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Banyak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Komplain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di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Medsos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Moeldoko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: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Tidak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Usahlah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Banyak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Komplain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3"/>
                        </a:rPr>
                        <a:t>https://t.co/1usgyRxcK7</a:t>
                      </a:r>
                      <a:endParaRPr lang="en-ID" sz="24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744006"/>
                  </a:ext>
                </a:extLst>
              </a:tr>
              <a:tr h="11431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</a:t>
                      </a:r>
                      <a:endParaRPr lang="en-ID" sz="24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@jokowi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Teruntuk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pak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jokowi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bapak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presiden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kami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yg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saya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hormati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pak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klau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boleh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uang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sisa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saldo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pelatihan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prakerja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tolong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lah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pak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di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berikan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kpd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kami,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krn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covid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blum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berlalu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juga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semntar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kami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jg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ga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kerja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lumayan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pak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menyambung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hidup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kami,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trimakasih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pak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788298"/>
                  </a:ext>
                </a:extLst>
              </a:tr>
              <a:tr h="8645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  <a:endParaRPr lang="en-ID" sz="24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Sejak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diluncurkan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awal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April 2020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lalu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pelatihan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online Program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Kartu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Prakerja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kerap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mendapat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kritikan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dari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banyak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kalangan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 https://t.co/KCywjECW7R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143422"/>
                  </a:ext>
                </a:extLst>
              </a:tr>
            </a:tbl>
          </a:graphicData>
        </a:graphic>
      </p:graphicFrame>
      <p:sp>
        <p:nvSpPr>
          <p:cNvPr id="9" name="TextBox 4">
            <a:extLst>
              <a:ext uri="{FF2B5EF4-FFF2-40B4-BE49-F238E27FC236}">
                <a16:creationId xmlns:a16="http://schemas.microsoft.com/office/drawing/2014/main" id="{AB8352F9-BA99-485F-86E2-54BDF94BFF9D}"/>
              </a:ext>
            </a:extLst>
          </p:cNvPr>
          <p:cNvSpPr txBox="1"/>
          <p:nvPr/>
        </p:nvSpPr>
        <p:spPr>
          <a:xfrm>
            <a:off x="6553200" y="-421820"/>
            <a:ext cx="7315200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141414"/>
                </a:solidFill>
                <a:latin typeface="Roboto Bold"/>
              </a:rPr>
              <a:t>Contoh</a:t>
            </a:r>
            <a:r>
              <a:rPr lang="en-US" sz="4800" dirty="0">
                <a:solidFill>
                  <a:srgbClr val="141414"/>
                </a:solidFill>
                <a:latin typeface="Roboto Bold"/>
              </a:rPr>
              <a:t> Tweet</a:t>
            </a:r>
            <a:endParaRPr lang="en-US" sz="8000" dirty="0">
              <a:solidFill>
                <a:srgbClr val="141414"/>
              </a:solidFill>
              <a:latin typeface="Roboto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E54948-3FBF-44E1-99DD-D5A2D85189E1}"/>
              </a:ext>
            </a:extLst>
          </p:cNvPr>
          <p:cNvSpPr txBox="1"/>
          <p:nvPr/>
        </p:nvSpPr>
        <p:spPr>
          <a:xfrm>
            <a:off x="14619514" y="1638300"/>
            <a:ext cx="342900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Keterangan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Hasil Crawling:</a:t>
            </a:r>
          </a:p>
          <a:p>
            <a:pPr lvl="0"/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Terdapat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Username yang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dimention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pada Tweet</a:t>
            </a:r>
          </a:p>
          <a:p>
            <a:pPr lvl="0"/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Terdapat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karakter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yang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bukan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merupakan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text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Terdapat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Link URL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Terdapat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kata yang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tidak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baku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702008" y="1216398"/>
            <a:ext cx="12310060" cy="41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80"/>
              </a:lnSpc>
              <a:spcBef>
                <a:spcPct val="0"/>
              </a:spcBef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245928" y="1762250"/>
            <a:ext cx="7507366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431"/>
              </a:lnSpc>
            </a:pPr>
            <a:r>
              <a:rPr lang="en-US" sz="4000" b="1" dirty="0">
                <a:solidFill>
                  <a:srgbClr val="141414"/>
                </a:solidFill>
                <a:latin typeface="Roboto"/>
              </a:rPr>
              <a:t>Cleaning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073927" y="1444444"/>
            <a:ext cx="8467416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Penghapusan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: hashtag, mention username, link URL, 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tanda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 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baca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, 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karakter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 yang 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bukan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 text, dan tweet yang 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sama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.</a:t>
            </a:r>
          </a:p>
          <a:p>
            <a:pPr marL="342900" indent="-342900" algn="just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Perubahan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 Text 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menjadi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 lowercase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45109" y="3397998"/>
            <a:ext cx="7507367" cy="387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7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141414"/>
                </a:solidFill>
                <a:latin typeface="Roboto"/>
              </a:rPr>
              <a:t>Lemmatization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07794" y="3544497"/>
            <a:ext cx="8467416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Mls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 		&gt; 	Malas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8DD5C7-E663-4DDF-A270-73D1768D4E93}"/>
              </a:ext>
            </a:extLst>
          </p:cNvPr>
          <p:cNvSpPr txBox="1"/>
          <p:nvPr/>
        </p:nvSpPr>
        <p:spPr>
          <a:xfrm>
            <a:off x="4317383" y="72346"/>
            <a:ext cx="9144000" cy="547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3354"/>
              </a:lnSpc>
              <a:spcBef>
                <a:spcPct val="0"/>
              </a:spcBef>
            </a:pPr>
            <a:r>
              <a:rPr lang="en-US" sz="4000" spc="101" dirty="0">
                <a:solidFill>
                  <a:srgbClr val="191919"/>
                </a:solidFill>
                <a:latin typeface="Roboto Bold Italics"/>
              </a:rPr>
              <a:t>Proses Preprocessing</a:t>
            </a:r>
          </a:p>
        </p:txBody>
      </p:sp>
      <p:sp>
        <p:nvSpPr>
          <p:cNvPr id="32" name="TextBox 34">
            <a:extLst>
              <a:ext uri="{FF2B5EF4-FFF2-40B4-BE49-F238E27FC236}">
                <a16:creationId xmlns:a16="http://schemas.microsoft.com/office/drawing/2014/main" id="{9BBE2592-C708-400E-AB65-324A41B84FF4}"/>
              </a:ext>
            </a:extLst>
          </p:cNvPr>
          <p:cNvSpPr txBox="1"/>
          <p:nvPr/>
        </p:nvSpPr>
        <p:spPr>
          <a:xfrm>
            <a:off x="1128719" y="4682817"/>
            <a:ext cx="7507367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574"/>
              </a:lnSpc>
            </a:pPr>
            <a:r>
              <a:rPr lang="en-US" sz="40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Stemming</a:t>
            </a:r>
          </a:p>
        </p:txBody>
      </p:sp>
      <p:sp>
        <p:nvSpPr>
          <p:cNvPr id="38" name="TextBox 35">
            <a:extLst>
              <a:ext uri="{FF2B5EF4-FFF2-40B4-BE49-F238E27FC236}">
                <a16:creationId xmlns:a16="http://schemas.microsoft.com/office/drawing/2014/main" id="{1F60AE33-C494-402A-BD4B-F9F19B1FB579}"/>
              </a:ext>
            </a:extLst>
          </p:cNvPr>
          <p:cNvSpPr txBox="1"/>
          <p:nvPr/>
        </p:nvSpPr>
        <p:spPr>
          <a:xfrm>
            <a:off x="1152009" y="6351694"/>
            <a:ext cx="7504934" cy="44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141414"/>
                </a:solidFill>
                <a:latin typeface="Roboto"/>
              </a:rPr>
              <a:t>Tokenizing</a:t>
            </a:r>
          </a:p>
        </p:txBody>
      </p:sp>
      <p:sp>
        <p:nvSpPr>
          <p:cNvPr id="42" name="TextBox 3">
            <a:extLst>
              <a:ext uri="{FF2B5EF4-FFF2-40B4-BE49-F238E27FC236}">
                <a16:creationId xmlns:a16="http://schemas.microsoft.com/office/drawing/2014/main" id="{7F2AC515-4DCD-4ED0-8748-AAA02386429C}"/>
              </a:ext>
            </a:extLst>
          </p:cNvPr>
          <p:cNvSpPr txBox="1"/>
          <p:nvPr/>
        </p:nvSpPr>
        <p:spPr>
          <a:xfrm>
            <a:off x="1153125" y="8415294"/>
            <a:ext cx="7437208" cy="48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718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Stopword</a:t>
            </a:r>
            <a:r>
              <a:rPr lang="en-US" sz="40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Removal</a:t>
            </a:r>
          </a:p>
        </p:txBody>
      </p:sp>
      <p:grpSp>
        <p:nvGrpSpPr>
          <p:cNvPr id="45" name="Group 37">
            <a:extLst>
              <a:ext uri="{FF2B5EF4-FFF2-40B4-BE49-F238E27FC236}">
                <a16:creationId xmlns:a16="http://schemas.microsoft.com/office/drawing/2014/main" id="{7C3A110D-664A-4D7C-99F0-66C3FD9C24F1}"/>
              </a:ext>
            </a:extLst>
          </p:cNvPr>
          <p:cNvGrpSpPr/>
          <p:nvPr/>
        </p:nvGrpSpPr>
        <p:grpSpPr>
          <a:xfrm>
            <a:off x="6445054" y="8605742"/>
            <a:ext cx="2058887" cy="224045"/>
            <a:chOff x="-21562790" y="-5034789"/>
            <a:chExt cx="10352599" cy="3205476"/>
          </a:xfrm>
        </p:grpSpPr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B46420A0-DDA4-4E0B-BB91-869950F2A0FD}"/>
                </a:ext>
              </a:extLst>
            </p:cNvPr>
            <p:cNvSpPr/>
            <p:nvPr/>
          </p:nvSpPr>
          <p:spPr>
            <a:xfrm>
              <a:off x="-21562790" y="-5034789"/>
              <a:ext cx="10352599" cy="3205476"/>
            </a:xfrm>
            <a:custGeom>
              <a:avLst/>
              <a:gdLst/>
              <a:ahLst/>
              <a:cxnLst/>
              <a:rect l="l" t="t" r="r" b="b"/>
              <a:pathLst>
                <a:path w="10352606" h="3205480">
                  <a:moveTo>
                    <a:pt x="9562665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9562665" y="0"/>
                  </a:lnTo>
                  <a:lnTo>
                    <a:pt x="10352606" y="1602740"/>
                  </a:lnTo>
                  <a:lnTo>
                    <a:pt x="9562665" y="3205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 dirty="0"/>
            </a:p>
          </p:txBody>
        </p:sp>
      </p:grpSp>
      <p:sp>
        <p:nvSpPr>
          <p:cNvPr id="50" name="TextBox 20">
            <a:extLst>
              <a:ext uri="{FF2B5EF4-FFF2-40B4-BE49-F238E27FC236}">
                <a16:creationId xmlns:a16="http://schemas.microsoft.com/office/drawing/2014/main" id="{38380B38-97D4-4C45-97D3-C79EC14024CD}"/>
              </a:ext>
            </a:extLst>
          </p:cNvPr>
          <p:cNvSpPr txBox="1"/>
          <p:nvPr/>
        </p:nvSpPr>
        <p:spPr>
          <a:xfrm>
            <a:off x="300405" y="1613390"/>
            <a:ext cx="356105" cy="587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latin typeface="Roboto"/>
              </a:rPr>
              <a:t>1</a:t>
            </a:r>
          </a:p>
        </p:txBody>
      </p:sp>
      <p:sp>
        <p:nvSpPr>
          <p:cNvPr id="52" name="TextBox 20">
            <a:extLst>
              <a:ext uri="{FF2B5EF4-FFF2-40B4-BE49-F238E27FC236}">
                <a16:creationId xmlns:a16="http://schemas.microsoft.com/office/drawing/2014/main" id="{4969446E-D888-46ED-930F-A92F0A994456}"/>
              </a:ext>
            </a:extLst>
          </p:cNvPr>
          <p:cNvSpPr txBox="1"/>
          <p:nvPr/>
        </p:nvSpPr>
        <p:spPr>
          <a:xfrm>
            <a:off x="128909" y="4597233"/>
            <a:ext cx="473409" cy="570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latin typeface="Roboto"/>
              </a:rPr>
              <a:t>3</a:t>
            </a:r>
          </a:p>
        </p:txBody>
      </p:sp>
      <p:sp>
        <p:nvSpPr>
          <p:cNvPr id="53" name="TextBox 20">
            <a:extLst>
              <a:ext uri="{FF2B5EF4-FFF2-40B4-BE49-F238E27FC236}">
                <a16:creationId xmlns:a16="http://schemas.microsoft.com/office/drawing/2014/main" id="{EE09D4B1-9A71-458F-9AE2-B07BE1DF7A09}"/>
              </a:ext>
            </a:extLst>
          </p:cNvPr>
          <p:cNvSpPr txBox="1"/>
          <p:nvPr/>
        </p:nvSpPr>
        <p:spPr>
          <a:xfrm>
            <a:off x="199600" y="3255047"/>
            <a:ext cx="356105" cy="587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latin typeface="Roboto"/>
              </a:rPr>
              <a:t>2</a:t>
            </a:r>
          </a:p>
        </p:txBody>
      </p:sp>
      <p:sp>
        <p:nvSpPr>
          <p:cNvPr id="54" name="TextBox 20">
            <a:extLst>
              <a:ext uri="{FF2B5EF4-FFF2-40B4-BE49-F238E27FC236}">
                <a16:creationId xmlns:a16="http://schemas.microsoft.com/office/drawing/2014/main" id="{DD8DFD56-1A49-4EA7-A7A0-24A0AAF315D8}"/>
              </a:ext>
            </a:extLst>
          </p:cNvPr>
          <p:cNvSpPr txBox="1"/>
          <p:nvPr/>
        </p:nvSpPr>
        <p:spPr>
          <a:xfrm>
            <a:off x="199600" y="6280852"/>
            <a:ext cx="356105" cy="587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latin typeface="Roboto"/>
              </a:rPr>
              <a:t>4</a:t>
            </a:r>
          </a:p>
        </p:txBody>
      </p:sp>
      <p:sp>
        <p:nvSpPr>
          <p:cNvPr id="55" name="TextBox 20">
            <a:extLst>
              <a:ext uri="{FF2B5EF4-FFF2-40B4-BE49-F238E27FC236}">
                <a16:creationId xmlns:a16="http://schemas.microsoft.com/office/drawing/2014/main" id="{6F9BC251-F5D5-4222-9CE8-8D1CA6C23E75}"/>
              </a:ext>
            </a:extLst>
          </p:cNvPr>
          <p:cNvSpPr txBox="1"/>
          <p:nvPr/>
        </p:nvSpPr>
        <p:spPr>
          <a:xfrm>
            <a:off x="69973" y="8312084"/>
            <a:ext cx="356105" cy="587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latin typeface="Roboto"/>
              </a:rPr>
              <a:t>5</a:t>
            </a:r>
          </a:p>
        </p:txBody>
      </p:sp>
      <p:grpSp>
        <p:nvGrpSpPr>
          <p:cNvPr id="34" name="Group 37">
            <a:extLst>
              <a:ext uri="{FF2B5EF4-FFF2-40B4-BE49-F238E27FC236}">
                <a16:creationId xmlns:a16="http://schemas.microsoft.com/office/drawing/2014/main" id="{7A848230-9AE3-43C8-A61C-9E7BAE95D48F}"/>
              </a:ext>
            </a:extLst>
          </p:cNvPr>
          <p:cNvGrpSpPr/>
          <p:nvPr/>
        </p:nvGrpSpPr>
        <p:grpSpPr>
          <a:xfrm>
            <a:off x="6604465" y="6417333"/>
            <a:ext cx="2058887" cy="224045"/>
            <a:chOff x="-21562790" y="-4156679"/>
            <a:chExt cx="10352599" cy="3205476"/>
          </a:xfrm>
        </p:grpSpPr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FF07B027-96E5-43DF-B741-DB5E71B512A0}"/>
                </a:ext>
              </a:extLst>
            </p:cNvPr>
            <p:cNvSpPr/>
            <p:nvPr/>
          </p:nvSpPr>
          <p:spPr>
            <a:xfrm>
              <a:off x="-21562790" y="-4156679"/>
              <a:ext cx="10352599" cy="3205476"/>
            </a:xfrm>
            <a:custGeom>
              <a:avLst/>
              <a:gdLst/>
              <a:ahLst/>
              <a:cxnLst/>
              <a:rect l="l" t="t" r="r" b="b"/>
              <a:pathLst>
                <a:path w="10352606" h="3205480">
                  <a:moveTo>
                    <a:pt x="9562665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9562665" y="0"/>
                  </a:lnTo>
                  <a:lnTo>
                    <a:pt x="10352606" y="1602740"/>
                  </a:lnTo>
                  <a:lnTo>
                    <a:pt x="9562665" y="3205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 dirty="0"/>
            </a:p>
          </p:txBody>
        </p:sp>
      </p:grpSp>
      <p:grpSp>
        <p:nvGrpSpPr>
          <p:cNvPr id="43" name="Group 37">
            <a:extLst>
              <a:ext uri="{FF2B5EF4-FFF2-40B4-BE49-F238E27FC236}">
                <a16:creationId xmlns:a16="http://schemas.microsoft.com/office/drawing/2014/main" id="{195E0CB5-4ACC-447A-AAA5-61D6990ECE30}"/>
              </a:ext>
            </a:extLst>
          </p:cNvPr>
          <p:cNvGrpSpPr/>
          <p:nvPr/>
        </p:nvGrpSpPr>
        <p:grpSpPr>
          <a:xfrm>
            <a:off x="6484398" y="4750964"/>
            <a:ext cx="2058887" cy="224045"/>
            <a:chOff x="-21562790" y="-5034789"/>
            <a:chExt cx="10352599" cy="3205476"/>
          </a:xfrm>
        </p:grpSpPr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5D1CB71D-B8C7-4E96-8DD9-116FC8D81BA3}"/>
                </a:ext>
              </a:extLst>
            </p:cNvPr>
            <p:cNvSpPr/>
            <p:nvPr/>
          </p:nvSpPr>
          <p:spPr>
            <a:xfrm>
              <a:off x="-21562790" y="-5034789"/>
              <a:ext cx="10352599" cy="3205476"/>
            </a:xfrm>
            <a:custGeom>
              <a:avLst/>
              <a:gdLst/>
              <a:ahLst/>
              <a:cxnLst/>
              <a:rect l="l" t="t" r="r" b="b"/>
              <a:pathLst>
                <a:path w="10352606" h="3205480">
                  <a:moveTo>
                    <a:pt x="9562665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9562665" y="0"/>
                  </a:lnTo>
                  <a:lnTo>
                    <a:pt x="10352606" y="1602740"/>
                  </a:lnTo>
                  <a:lnTo>
                    <a:pt x="9562665" y="3205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 dirty="0"/>
            </a:p>
          </p:txBody>
        </p:sp>
      </p:grpSp>
      <p:grpSp>
        <p:nvGrpSpPr>
          <p:cNvPr id="48" name="Group 37">
            <a:extLst>
              <a:ext uri="{FF2B5EF4-FFF2-40B4-BE49-F238E27FC236}">
                <a16:creationId xmlns:a16="http://schemas.microsoft.com/office/drawing/2014/main" id="{E9539927-FEA7-42F5-853A-46EDDF57B069}"/>
              </a:ext>
            </a:extLst>
          </p:cNvPr>
          <p:cNvGrpSpPr/>
          <p:nvPr/>
        </p:nvGrpSpPr>
        <p:grpSpPr>
          <a:xfrm>
            <a:off x="6531447" y="3557766"/>
            <a:ext cx="2058887" cy="224045"/>
            <a:chOff x="-21562790" y="-5034789"/>
            <a:chExt cx="10352599" cy="3205476"/>
          </a:xfrm>
        </p:grpSpPr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535F3075-96CF-41D9-8ADF-EACC3807C186}"/>
                </a:ext>
              </a:extLst>
            </p:cNvPr>
            <p:cNvSpPr/>
            <p:nvPr/>
          </p:nvSpPr>
          <p:spPr>
            <a:xfrm>
              <a:off x="-21562790" y="-5034789"/>
              <a:ext cx="10352599" cy="3205476"/>
            </a:xfrm>
            <a:custGeom>
              <a:avLst/>
              <a:gdLst/>
              <a:ahLst/>
              <a:cxnLst/>
              <a:rect l="l" t="t" r="r" b="b"/>
              <a:pathLst>
                <a:path w="10352606" h="3205480">
                  <a:moveTo>
                    <a:pt x="9562665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9562665" y="0"/>
                  </a:lnTo>
                  <a:lnTo>
                    <a:pt x="10352606" y="1602740"/>
                  </a:lnTo>
                  <a:lnTo>
                    <a:pt x="9562665" y="3205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 dirty="0"/>
            </a:p>
          </p:txBody>
        </p:sp>
      </p:grpSp>
      <p:grpSp>
        <p:nvGrpSpPr>
          <p:cNvPr id="56" name="Group 37">
            <a:extLst>
              <a:ext uri="{FF2B5EF4-FFF2-40B4-BE49-F238E27FC236}">
                <a16:creationId xmlns:a16="http://schemas.microsoft.com/office/drawing/2014/main" id="{3255CAAB-ED02-4C69-8981-8809CC00BF3E}"/>
              </a:ext>
            </a:extLst>
          </p:cNvPr>
          <p:cNvGrpSpPr/>
          <p:nvPr/>
        </p:nvGrpSpPr>
        <p:grpSpPr>
          <a:xfrm>
            <a:off x="6531446" y="1757578"/>
            <a:ext cx="2058887" cy="224045"/>
            <a:chOff x="-21753049" y="-4993570"/>
            <a:chExt cx="10352599" cy="3205476"/>
          </a:xfrm>
        </p:grpSpPr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B4F039E4-0F60-40E4-8256-2ABE43B81669}"/>
                </a:ext>
              </a:extLst>
            </p:cNvPr>
            <p:cNvSpPr/>
            <p:nvPr/>
          </p:nvSpPr>
          <p:spPr>
            <a:xfrm>
              <a:off x="-21753049" y="-4993570"/>
              <a:ext cx="10352599" cy="3205476"/>
            </a:xfrm>
            <a:custGeom>
              <a:avLst/>
              <a:gdLst/>
              <a:ahLst/>
              <a:cxnLst/>
              <a:rect l="l" t="t" r="r" b="b"/>
              <a:pathLst>
                <a:path w="10352606" h="3205480">
                  <a:moveTo>
                    <a:pt x="9562665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9562665" y="0"/>
                  </a:lnTo>
                  <a:lnTo>
                    <a:pt x="10352606" y="1602740"/>
                  </a:lnTo>
                  <a:lnTo>
                    <a:pt x="9562665" y="3205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 dirty="0"/>
            </a:p>
          </p:txBody>
        </p:sp>
      </p:grpSp>
      <p:sp>
        <p:nvSpPr>
          <p:cNvPr id="58" name="TextBox 21">
            <a:extLst>
              <a:ext uri="{FF2B5EF4-FFF2-40B4-BE49-F238E27FC236}">
                <a16:creationId xmlns:a16="http://schemas.microsoft.com/office/drawing/2014/main" id="{4AAD3E00-2D12-48F6-BDBF-60D1BB714CC6}"/>
              </a:ext>
            </a:extLst>
          </p:cNvPr>
          <p:cNvSpPr txBox="1"/>
          <p:nvPr/>
        </p:nvSpPr>
        <p:spPr>
          <a:xfrm>
            <a:off x="9088483" y="4762755"/>
            <a:ext cx="8566892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Makanan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	 	&gt; 	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Makan</a:t>
            </a:r>
            <a:endParaRPr lang="en-US" sz="2400" b="1" dirty="0">
              <a:solidFill>
                <a:srgbClr val="141414"/>
              </a:solidFill>
              <a:latin typeface="Roboto"/>
            </a:endParaRPr>
          </a:p>
        </p:txBody>
      </p:sp>
      <p:sp>
        <p:nvSpPr>
          <p:cNvPr id="59" name="TextBox 21">
            <a:extLst>
              <a:ext uri="{FF2B5EF4-FFF2-40B4-BE49-F238E27FC236}">
                <a16:creationId xmlns:a16="http://schemas.microsoft.com/office/drawing/2014/main" id="{01DB4A9A-8F07-4CE8-B903-642F92E169E6}"/>
              </a:ext>
            </a:extLst>
          </p:cNvPr>
          <p:cNvSpPr txBox="1"/>
          <p:nvPr/>
        </p:nvSpPr>
        <p:spPr>
          <a:xfrm>
            <a:off x="9210608" y="5931707"/>
            <a:ext cx="8665315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700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Contoh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 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teks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:			“Saya 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tidak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 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belajar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”</a:t>
            </a:r>
          </a:p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41414"/>
                </a:solidFill>
                <a:latin typeface="Roboto"/>
              </a:rPr>
              <a:t>	</a:t>
            </a:r>
          </a:p>
          <a:p>
            <a:pPr marL="342900" indent="-34290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Ngram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		&gt; 	“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saya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” “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tidak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” “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belajar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”</a:t>
            </a:r>
          </a:p>
          <a:p>
            <a:pPr marL="342900" indent="-342900">
              <a:lnSpc>
                <a:spcPts val="2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41414"/>
                </a:solidFill>
                <a:latin typeface="Roboto"/>
              </a:rPr>
              <a:t>Unigram		&gt; 	“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saya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” “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saya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 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tidak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” “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tidak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” </a:t>
            </a:r>
          </a:p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41414"/>
                </a:solidFill>
                <a:latin typeface="Roboto"/>
              </a:rPr>
              <a:t>				“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tidak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 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belajar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” “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belajar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”</a:t>
            </a:r>
          </a:p>
        </p:txBody>
      </p:sp>
      <p:sp>
        <p:nvSpPr>
          <p:cNvPr id="61" name="TextBox 21">
            <a:extLst>
              <a:ext uri="{FF2B5EF4-FFF2-40B4-BE49-F238E27FC236}">
                <a16:creationId xmlns:a16="http://schemas.microsoft.com/office/drawing/2014/main" id="{F4E7BA86-21A3-4E04-94DE-31CA3660CB84}"/>
              </a:ext>
            </a:extLst>
          </p:cNvPr>
          <p:cNvSpPr txBox="1"/>
          <p:nvPr/>
        </p:nvSpPr>
        <p:spPr>
          <a:xfrm>
            <a:off x="9051197" y="8142807"/>
            <a:ext cx="8877248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700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Contoh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 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teks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:		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mahasiswa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 yang 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sakit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 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segera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 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pergi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 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berobat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 			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ke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 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dokter</a:t>
            </a:r>
            <a:endParaRPr lang="en-US" sz="2400" b="1" dirty="0">
              <a:solidFill>
                <a:srgbClr val="141414"/>
              </a:solidFill>
              <a:latin typeface="Roboto"/>
            </a:endParaRPr>
          </a:p>
          <a:p>
            <a:pPr algn="just">
              <a:lnSpc>
                <a:spcPts val="2700"/>
              </a:lnSpc>
              <a:spcBef>
                <a:spcPct val="0"/>
              </a:spcBef>
            </a:pPr>
            <a:endParaRPr lang="en-US" sz="2400" b="1" dirty="0">
              <a:solidFill>
                <a:srgbClr val="141414"/>
              </a:solidFill>
              <a:latin typeface="Roboto"/>
            </a:endParaRPr>
          </a:p>
          <a:p>
            <a:pPr algn="just">
              <a:lnSpc>
                <a:spcPts val="27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141414"/>
                </a:solidFill>
                <a:latin typeface="Roboto"/>
              </a:rPr>
              <a:t>Hasil:			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Mahasiswa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 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sakit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 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pergi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 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berobat</a:t>
            </a:r>
            <a:r>
              <a:rPr lang="en-US" sz="2400" b="1" dirty="0">
                <a:solidFill>
                  <a:srgbClr val="141414"/>
                </a:solidFill>
                <a:latin typeface="Roboto"/>
              </a:rPr>
              <a:t> </a:t>
            </a:r>
            <a:r>
              <a:rPr lang="en-US" sz="2400" b="1" dirty="0" err="1">
                <a:solidFill>
                  <a:srgbClr val="141414"/>
                </a:solidFill>
                <a:latin typeface="Roboto"/>
              </a:rPr>
              <a:t>dokter</a:t>
            </a:r>
            <a:endParaRPr lang="en-US" sz="2400" b="1" dirty="0">
              <a:solidFill>
                <a:srgbClr val="141414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BF2D41B1-1DDF-47C1-9137-C1CDA7A00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730730"/>
              </p:ext>
            </p:extLst>
          </p:nvPr>
        </p:nvGraphicFramePr>
        <p:xfrm>
          <a:off x="381000" y="1333500"/>
          <a:ext cx="13182600" cy="868679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771953">
                  <a:extLst>
                    <a:ext uri="{9D8B030D-6E8A-4147-A177-3AD203B41FA5}">
                      <a16:colId xmlns:a16="http://schemas.microsoft.com/office/drawing/2014/main" val="1487185654"/>
                    </a:ext>
                  </a:extLst>
                </a:gridCol>
                <a:gridCol w="12410647">
                  <a:extLst>
                    <a:ext uri="{9D8B030D-6E8A-4147-A177-3AD203B41FA5}">
                      <a16:colId xmlns:a16="http://schemas.microsoft.com/office/drawing/2014/main" val="3521209331"/>
                    </a:ext>
                  </a:extLst>
                </a:gridCol>
              </a:tblGrid>
              <a:tr h="66509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lang="en-ID" sz="32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Text</a:t>
                      </a:r>
                      <a:endParaRPr lang="en-ID" sz="3600" b="1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61813"/>
                  </a:ext>
                </a:extLst>
              </a:tr>
              <a:tr h="83175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  <a:endParaRPr lang="en-ID" sz="24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ngaruh tidak lolos prakerja nya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462530"/>
                  </a:ext>
                </a:extLst>
              </a:tr>
              <a:tr h="83175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  <a:endParaRPr lang="en-ID" sz="24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prakerja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tidak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lolos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blt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bpjs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tidak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gaji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tidak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naik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sabar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578665"/>
                  </a:ext>
                </a:extLst>
              </a:tr>
              <a:tr h="83175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  <a:endParaRPr lang="en-ID" sz="24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hai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maksud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pendafataran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prakerja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rekening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rekening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konvensional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bukan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Syariah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terimakasih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giani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352992"/>
                  </a:ext>
                </a:extLst>
              </a:tr>
              <a:tr h="83175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  <a:endParaRPr lang="en-ID" sz="24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nyata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nyata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bayar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tidak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kartu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prakerja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konon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anggur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gaji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tidak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ngandelin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demo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cari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makan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733333"/>
                  </a:ext>
                </a:extLst>
              </a:tr>
              <a:tr h="83175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  <a:endParaRPr lang="en-ID" sz="24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sertifikat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belum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muncul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dashboard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prakerja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sudah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selesai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latih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isi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ulas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tanggal</a:t>
                      </a:r>
                      <a:r>
                        <a:rPr lang="en-ID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november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928382"/>
                  </a:ext>
                </a:extLst>
              </a:tr>
              <a:tr h="83175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</a:t>
                      </a:r>
                      <a:endParaRPr lang="en-ID" sz="24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minggu uang tinggal ribu dompet rekening kosong harap insentif prakerja tidak cair serah tuhan esok prakerja cair sambung hidup serba pas</a:t>
                      </a:r>
                      <a:endParaRPr lang="en-ID" sz="24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986750"/>
                  </a:ext>
                </a:extLst>
              </a:tr>
              <a:tr h="83175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  <a:endParaRPr lang="en-ID" sz="24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nn-NO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prakerja komplain moeldoko tidak komplain</a:t>
                      </a:r>
                      <a:endParaRPr lang="en-ID" sz="24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744006"/>
                  </a:ext>
                </a:extLst>
              </a:tr>
              <a:tr h="10997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</a:t>
                      </a:r>
                      <a:endParaRPr lang="en-ID" sz="24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jokowi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presiden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hormat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boleh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uang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sisa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saldo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latih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prakerja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tolong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berik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covid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belum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semntar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tidak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kerja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lumayan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sambung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hidup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trimakasih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jokowi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sehat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salam</a:t>
                      </a:r>
                      <a:endParaRPr lang="en-ID" sz="24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788298"/>
                  </a:ext>
                </a:extLst>
              </a:tr>
              <a:tr h="10997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  <a:endParaRPr lang="en-ID" sz="24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luncur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april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latih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online program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kartu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prakerja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kerap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kritik</a:t>
                      </a:r>
                      <a:r>
                        <a:rPr lang="en-ID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kalangan</a:t>
                      </a:r>
                      <a:endParaRPr lang="en-ID" sz="2400" b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368866"/>
                  </a:ext>
                </a:extLst>
              </a:tr>
            </a:tbl>
          </a:graphicData>
        </a:graphic>
      </p:graphicFrame>
      <p:sp>
        <p:nvSpPr>
          <p:cNvPr id="3" name="TextBox 4">
            <a:extLst>
              <a:ext uri="{FF2B5EF4-FFF2-40B4-BE49-F238E27FC236}">
                <a16:creationId xmlns:a16="http://schemas.microsoft.com/office/drawing/2014/main" id="{BA3FFA75-96EB-46A0-A23F-A814E21596A8}"/>
              </a:ext>
            </a:extLst>
          </p:cNvPr>
          <p:cNvSpPr txBox="1"/>
          <p:nvPr/>
        </p:nvSpPr>
        <p:spPr>
          <a:xfrm>
            <a:off x="5943600" y="-5443"/>
            <a:ext cx="73152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4800" dirty="0">
                <a:solidFill>
                  <a:srgbClr val="141414"/>
                </a:solidFill>
                <a:latin typeface="Roboto Bold"/>
              </a:rPr>
              <a:t>Hasil Preprocessing</a:t>
            </a:r>
            <a:endParaRPr lang="en-US" sz="8000" dirty="0">
              <a:solidFill>
                <a:srgbClr val="141414"/>
              </a:solidFill>
              <a:latin typeface="Roboto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0AB7FB-ECFC-4B12-BB79-32BC6D8E179C}"/>
              </a:ext>
            </a:extLst>
          </p:cNvPr>
          <p:cNvSpPr txBox="1"/>
          <p:nvPr/>
        </p:nvSpPr>
        <p:spPr>
          <a:xfrm>
            <a:off x="14097000" y="2628900"/>
            <a:ext cx="34290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Keterangan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Preprosessing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lvl="0"/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Data Tweet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hanya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berisi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karakter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text</a:t>
            </a:r>
          </a:p>
          <a:p>
            <a:pPr lvl="0"/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Terdiri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dari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kata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baku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sesuai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KBBI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Tidak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terdapat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Link URL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Semua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kata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berubah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menjadi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bentuk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lowercase</a:t>
            </a:r>
          </a:p>
        </p:txBody>
      </p:sp>
    </p:spTree>
    <p:extLst>
      <p:ext uri="{BB962C8B-B14F-4D97-AF65-F5344CB8AC3E}">
        <p14:creationId xmlns:p14="http://schemas.microsoft.com/office/powerpoint/2010/main" val="459463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-3895268" y="-7766475"/>
            <a:ext cx="21049840" cy="2495131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517013" y="76904"/>
            <a:ext cx="7762212" cy="1269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141414"/>
                </a:solidFill>
                <a:latin typeface="Roboto Bold"/>
              </a:rPr>
              <a:t>Visualisasi</a:t>
            </a:r>
            <a:endParaRPr lang="en-US" sz="9000" dirty="0">
              <a:solidFill>
                <a:srgbClr val="141414"/>
              </a:solidFill>
              <a:latin typeface="Roboto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456502" y="8626397"/>
            <a:ext cx="658361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wordcloud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kumpulan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kata)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dari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en-US" sz="3600" b="1" dirty="0" err="1">
                <a:latin typeface="Roboto" panose="02000000000000000000" pitchFamily="2" charset="0"/>
                <a:ea typeface="Roboto" panose="02000000000000000000" pitchFamily="2" charset="0"/>
              </a:rPr>
              <a:t>bersih</a:t>
            </a:r>
            <a:endParaRPr lang="en-US" sz="36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12543" y="4914900"/>
            <a:ext cx="62914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boto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62199" y="2002851"/>
            <a:ext cx="14766067" cy="958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718"/>
              </a:lnSpc>
              <a:spcBef>
                <a:spcPct val="0"/>
              </a:spcBef>
            </a:pPr>
            <a:r>
              <a:rPr lang="en-US" sz="4000" b="1" noProof="1">
                <a:solidFill>
                  <a:srgbClr val="000000"/>
                </a:solidFill>
                <a:latin typeface="Roboto"/>
              </a:rPr>
              <a:t>Semakin banyak frekuensi suatu kata, maka semakin besar visualisasi kata yang ditampilkan pada wordcloud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6357FD-9BD1-4F9A-9140-0F4E90389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53" y="3422486"/>
            <a:ext cx="8759914" cy="4861663"/>
          </a:xfrm>
          <a:prstGeom prst="rect">
            <a:avLst/>
          </a:prstGeom>
        </p:spPr>
      </p:pic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4EF2C4C9-2194-473F-8377-820FAECAFD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2150458"/>
              </p:ext>
            </p:extLst>
          </p:nvPr>
        </p:nvGraphicFramePr>
        <p:xfrm>
          <a:off x="2371928" y="3422486"/>
          <a:ext cx="5204318" cy="5852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7015">
                  <a:extLst>
                    <a:ext uri="{9D8B030D-6E8A-4147-A177-3AD203B41FA5}">
                      <a16:colId xmlns:a16="http://schemas.microsoft.com/office/drawing/2014/main" val="1536570972"/>
                    </a:ext>
                  </a:extLst>
                </a:gridCol>
                <a:gridCol w="2497303">
                  <a:extLst>
                    <a:ext uri="{9D8B030D-6E8A-4147-A177-3AD203B41FA5}">
                      <a16:colId xmlns:a16="http://schemas.microsoft.com/office/drawing/2014/main" val="340034637"/>
                    </a:ext>
                  </a:extLst>
                </a:gridCol>
              </a:tblGrid>
              <a:tr h="544654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3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Kata</a:t>
                      </a:r>
                      <a:endParaRPr lang="en-ID" sz="3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3200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Frekuensi</a:t>
                      </a:r>
                      <a:endParaRPr lang="en-ID" sz="3200" noProof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7684283"/>
                  </a:ext>
                </a:extLst>
              </a:tr>
              <a:tr h="544654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3200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Prakerja</a:t>
                      </a:r>
                      <a:endParaRPr lang="en-ID" sz="3200" noProof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3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987</a:t>
                      </a:r>
                      <a:endParaRPr lang="en-ID" sz="3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6520472"/>
                  </a:ext>
                </a:extLst>
              </a:tr>
              <a:tr h="544654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3200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Kartu</a:t>
                      </a:r>
                      <a:endParaRPr lang="en-ID" sz="3200" noProof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3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356</a:t>
                      </a:r>
                      <a:endParaRPr lang="en-ID" sz="3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986330"/>
                  </a:ext>
                </a:extLst>
              </a:tr>
              <a:tr h="544654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3200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Tidak</a:t>
                      </a:r>
                      <a:endParaRPr lang="en-ID" sz="3200" noProof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3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349</a:t>
                      </a:r>
                      <a:endParaRPr lang="en-ID" sz="3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3990557"/>
                  </a:ext>
                </a:extLst>
              </a:tr>
              <a:tr h="536609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ID" sz="32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udah</a:t>
                      </a:r>
                      <a:endParaRPr lang="en-ID" sz="3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ID" sz="3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82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8874813"/>
                  </a:ext>
                </a:extLst>
              </a:tr>
              <a:tr h="536609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ID" sz="32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aftar</a:t>
                      </a:r>
                      <a:endParaRPr lang="en-ID" sz="3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ID" sz="3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68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0474555"/>
                  </a:ext>
                </a:extLst>
              </a:tr>
              <a:tr h="536609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Terima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129</a:t>
                      </a:r>
                      <a:endParaRPr lang="en-ID" sz="3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6316395"/>
                  </a:ext>
                </a:extLst>
              </a:tr>
              <a:tr h="536609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Latih</a:t>
                      </a:r>
                      <a:endParaRPr lang="en-ID" sz="3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119</a:t>
                      </a:r>
                      <a:endParaRPr lang="en-ID" sz="3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5425420"/>
                  </a:ext>
                </a:extLst>
              </a:tr>
              <a:tr h="536609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Belum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117</a:t>
                      </a:r>
                      <a:endParaRPr lang="en-ID" sz="3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437194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4042721"/>
            <a:ext cx="18590979" cy="0"/>
          </a:xfrm>
          <a:prstGeom prst="line">
            <a:avLst/>
          </a:prstGeom>
          <a:ln w="19050" cap="rnd">
            <a:solidFill>
              <a:srgbClr val="141414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ID" dirty="0"/>
          </a:p>
        </p:txBody>
      </p:sp>
      <p:grpSp>
        <p:nvGrpSpPr>
          <p:cNvPr id="4" name="Group 4"/>
          <p:cNvGrpSpPr/>
          <p:nvPr/>
        </p:nvGrpSpPr>
        <p:grpSpPr>
          <a:xfrm>
            <a:off x="16148774" y="3187864"/>
            <a:ext cx="2247700" cy="7099136"/>
            <a:chOff x="0" y="0"/>
            <a:chExt cx="2996933" cy="946551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50178" y="0"/>
              <a:ext cx="1307659" cy="227962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958" t="958" r="2927" b="627"/>
            <a:stretch>
              <a:fillRect/>
            </a:stretch>
          </p:blipFill>
          <p:spPr>
            <a:xfrm>
              <a:off x="791976" y="3482764"/>
              <a:ext cx="1944116" cy="598275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368" b="450"/>
            <a:stretch>
              <a:fillRect/>
            </a:stretch>
          </p:blipFill>
          <p:spPr>
            <a:xfrm>
              <a:off x="0" y="1562175"/>
              <a:ext cx="2996933" cy="3140805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2941139" y="-29225"/>
            <a:ext cx="12405720" cy="1144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6000" dirty="0">
                <a:latin typeface="Roboto" panose="02000000000000000000" pitchFamily="2" charset="0"/>
                <a:ea typeface="Roboto" panose="02000000000000000000" pitchFamily="2" charset="0"/>
              </a:rPr>
              <a:t>KLASIFIKASI</a:t>
            </a:r>
            <a:endParaRPr lang="en-US" sz="9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14293" y="1699949"/>
            <a:ext cx="16459413" cy="1974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3200" b="1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Klasifikasi</a:t>
            </a:r>
            <a:r>
              <a:rPr lang="en-US" sz="32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b="1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dilakukan</a:t>
            </a:r>
            <a:r>
              <a:rPr lang="en-US" sz="32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b="1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dengan</a:t>
            </a:r>
            <a:r>
              <a:rPr lang="en-US" sz="32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Machine Learning:</a:t>
            </a:r>
          </a:p>
          <a:p>
            <a:pPr>
              <a:lnSpc>
                <a:spcPts val="3380"/>
              </a:lnSpc>
            </a:pPr>
            <a:endParaRPr lang="en-US" sz="3200" b="1" dirty="0">
              <a:solidFill>
                <a:srgbClr val="14141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95021" lvl="1" indent="-514350">
              <a:lnSpc>
                <a:spcPts val="3380"/>
              </a:lnSpc>
              <a:buFont typeface="+mj-lt"/>
              <a:buAutoNum type="arabicPeriod"/>
            </a:pPr>
            <a:r>
              <a:rPr lang="en-US" sz="32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Unsupervised Machine Learning</a:t>
            </a:r>
          </a:p>
          <a:p>
            <a:pPr marL="795021" lvl="1" indent="-514350">
              <a:lnSpc>
                <a:spcPts val="3380"/>
              </a:lnSpc>
              <a:spcBef>
                <a:spcPts val="1800"/>
              </a:spcBef>
              <a:buFont typeface="+mj-lt"/>
              <a:buAutoNum type="arabicPeriod"/>
            </a:pPr>
            <a:r>
              <a:rPr lang="en-US" sz="3200" b="1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Supvervised</a:t>
            </a:r>
            <a:r>
              <a:rPr lang="en-US" sz="32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Machine Learning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26E2B97F-4CF7-4292-9CC4-D01EFC6CC6FE}"/>
              </a:ext>
            </a:extLst>
          </p:cNvPr>
          <p:cNvSpPr txBox="1"/>
          <p:nvPr/>
        </p:nvSpPr>
        <p:spPr>
          <a:xfrm>
            <a:off x="912743" y="4618560"/>
            <a:ext cx="14572074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80"/>
              </a:lnSpc>
            </a:pPr>
            <a:r>
              <a:rPr lang="en-US" sz="32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Unsupervised </a:t>
            </a:r>
            <a:r>
              <a:rPr lang="en-US" sz="3200" b="1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melakukan</a:t>
            </a:r>
            <a:r>
              <a:rPr lang="en-US" sz="32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b="1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pengklasfikasian</a:t>
            </a:r>
            <a:r>
              <a:rPr lang="en-US" sz="32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pada data </a:t>
            </a:r>
            <a:r>
              <a:rPr lang="en-US" sz="3200" b="1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dengan</a:t>
            </a:r>
            <a:r>
              <a:rPr lang="en-US" sz="32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b="1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memberikan</a:t>
            </a:r>
            <a:r>
              <a:rPr lang="en-US" sz="32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label (</a:t>
            </a:r>
            <a:r>
              <a:rPr lang="en-US" sz="3200" b="1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kelas</a:t>
            </a:r>
            <a:r>
              <a:rPr lang="en-US" sz="32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 pada data, </a:t>
            </a:r>
            <a:r>
              <a:rPr lang="en-US" sz="3200" b="1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Metode</a:t>
            </a:r>
            <a:r>
              <a:rPr lang="en-US" sz="32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Unsupervised yang </a:t>
            </a:r>
            <a:r>
              <a:rPr lang="en-US" sz="3200" b="1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digunakan</a:t>
            </a:r>
            <a:r>
              <a:rPr lang="en-US" sz="32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737871" lvl="1" indent="-457200" algn="just">
              <a:lnSpc>
                <a:spcPts val="338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14141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37871" lvl="1" indent="-457200" algn="just">
              <a:lnSpc>
                <a:spcPts val="338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NRC_Sentiment</a:t>
            </a:r>
            <a:r>
              <a:rPr lang="en-US" sz="32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(Intent)</a:t>
            </a:r>
          </a:p>
          <a:p>
            <a:pPr marL="737871" lvl="1" indent="-457200" algn="just">
              <a:lnSpc>
                <a:spcPts val="338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Lexicon Sentiment (Fine-Grained)</a:t>
            </a:r>
          </a:p>
          <a:p>
            <a:pPr marL="737871" lvl="1" indent="-457200" algn="just">
              <a:lnSpc>
                <a:spcPts val="338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14141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E4007B-271C-4948-A6DB-8E59DF07CF1A}"/>
              </a:ext>
            </a:extLst>
          </p:cNvPr>
          <p:cNvSpPr txBox="1"/>
          <p:nvPr/>
        </p:nvSpPr>
        <p:spPr>
          <a:xfrm>
            <a:off x="912742" y="7497009"/>
            <a:ext cx="14572074" cy="218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80"/>
              </a:lnSpc>
            </a:pPr>
            <a:r>
              <a:rPr lang="en-US" sz="32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Supervised </a:t>
            </a:r>
            <a:r>
              <a:rPr lang="en-US" sz="3200" b="1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melakukan</a:t>
            </a:r>
            <a:r>
              <a:rPr lang="en-US" sz="32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b="1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pembelajaran</a:t>
            </a:r>
            <a:r>
              <a:rPr lang="en-US" sz="32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pada data </a:t>
            </a:r>
            <a:r>
              <a:rPr lang="en-US" sz="3200" b="1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dengan</a:t>
            </a:r>
            <a:r>
              <a:rPr lang="en-US" sz="32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b="1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kriteria</a:t>
            </a:r>
            <a:r>
              <a:rPr lang="en-US" sz="32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b="1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tertentu</a:t>
            </a:r>
            <a:r>
              <a:rPr lang="en-US" sz="32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dan </a:t>
            </a:r>
            <a:r>
              <a:rPr lang="en-US" sz="3200" b="1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melakukan</a:t>
            </a:r>
            <a:r>
              <a:rPr lang="en-US" sz="32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b="1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penerapan</a:t>
            </a:r>
            <a:r>
              <a:rPr lang="en-US" sz="32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b="1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klasifikasi</a:t>
            </a:r>
            <a:r>
              <a:rPr lang="en-US" sz="32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pada data </a:t>
            </a:r>
            <a:r>
              <a:rPr lang="en-US" sz="3200" b="1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baru</a:t>
            </a:r>
            <a:r>
              <a:rPr lang="en-US" sz="32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b="1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berdasarkan</a:t>
            </a:r>
            <a:r>
              <a:rPr lang="en-US" sz="32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b="1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kriteria</a:t>
            </a:r>
            <a:r>
              <a:rPr lang="en-US" sz="32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pada data </a:t>
            </a:r>
            <a:r>
              <a:rPr lang="en-US" sz="3200" b="1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sebelumnya</a:t>
            </a:r>
            <a:r>
              <a:rPr lang="en-US" sz="32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3200" b="1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Metode</a:t>
            </a:r>
            <a:r>
              <a:rPr lang="en-US" sz="32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Supervised yang </a:t>
            </a:r>
            <a:r>
              <a:rPr lang="en-US" sz="3200" b="1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digunakan</a:t>
            </a:r>
            <a:r>
              <a:rPr lang="en-US" sz="32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737871" lvl="1" indent="-457200" algn="just">
              <a:lnSpc>
                <a:spcPts val="338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14141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37871" lvl="1" indent="-457200" algn="just">
              <a:lnSpc>
                <a:spcPts val="338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Support Vector Machine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F3DE6C0D-DDFF-42D4-8D19-C386B8EB662C}"/>
              </a:ext>
            </a:extLst>
          </p:cNvPr>
          <p:cNvSpPr txBox="1"/>
          <p:nvPr/>
        </p:nvSpPr>
        <p:spPr>
          <a:xfrm>
            <a:off x="6319822" y="639306"/>
            <a:ext cx="845342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Contoh</a:t>
            </a:r>
            <a:r>
              <a:rPr lang="en-US" sz="40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Lexicon Intent Sentiment</a:t>
            </a:r>
            <a:endParaRPr lang="en-US"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3C09417-A6E1-4860-ACBC-AC8CF2DD7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939298"/>
              </p:ext>
            </p:extLst>
          </p:nvPr>
        </p:nvGraphicFramePr>
        <p:xfrm>
          <a:off x="990600" y="2095500"/>
          <a:ext cx="8534400" cy="7695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1200">
                  <a:extLst>
                    <a:ext uri="{9D8B030D-6E8A-4147-A177-3AD203B41FA5}">
                      <a16:colId xmlns:a16="http://schemas.microsoft.com/office/drawing/2014/main" val="596713016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0325434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89437710"/>
                    </a:ext>
                  </a:extLst>
                </a:gridCol>
              </a:tblGrid>
              <a:tr h="889861"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800" b="1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Kata</a:t>
                      </a:r>
                      <a:endParaRPr lang="en-ID" sz="2800" b="1" noProof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800" b="1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Intent</a:t>
                      </a:r>
                      <a:endParaRPr lang="en-ID" sz="2800" b="1" noProof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8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Value</a:t>
                      </a:r>
                      <a:endParaRPr lang="en-ID" sz="28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9528034"/>
                  </a:ext>
                </a:extLst>
              </a:tr>
              <a:tr h="688517"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800" b="1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Abuse</a:t>
                      </a:r>
                      <a:endParaRPr lang="en-ID" sz="2800" b="1" noProof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800" b="1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Anger</a:t>
                      </a:r>
                      <a:endParaRPr lang="en-ID" sz="2800" b="1" noProof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8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1</a:t>
                      </a:r>
                      <a:endParaRPr lang="en-ID" sz="28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0853542"/>
                  </a:ext>
                </a:extLst>
              </a:tr>
              <a:tr h="775353"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800" b="1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Alerts</a:t>
                      </a:r>
                      <a:endParaRPr lang="en-ID" sz="2800" b="1" noProof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800" b="1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Anticipation</a:t>
                      </a:r>
                      <a:endParaRPr lang="en-ID" sz="2800" b="1" noProof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8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1</a:t>
                      </a:r>
                      <a:endParaRPr lang="en-ID" sz="28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7983537"/>
                  </a:ext>
                </a:extLst>
              </a:tr>
              <a:tr h="892478"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800" b="1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Abnormal</a:t>
                      </a:r>
                      <a:endParaRPr lang="en-ID" sz="2800" b="1" noProof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800" b="1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Disgust</a:t>
                      </a:r>
                      <a:endParaRPr lang="en-ID" sz="2800" b="1" noProof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8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1</a:t>
                      </a:r>
                      <a:endParaRPr lang="en-ID" sz="28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5357858"/>
                  </a:ext>
                </a:extLst>
              </a:tr>
              <a:tr h="889861"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800" b="1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Punish</a:t>
                      </a:r>
                      <a:endParaRPr lang="en-ID" sz="2800" b="1" noProof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800" b="1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Fear</a:t>
                      </a:r>
                      <a:endParaRPr lang="en-ID" sz="2800" b="1" noProof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8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1</a:t>
                      </a:r>
                      <a:endParaRPr lang="en-ID" sz="28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0517670"/>
                  </a:ext>
                </a:extLst>
              </a:tr>
              <a:tr h="889861"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800" b="1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Festival</a:t>
                      </a:r>
                      <a:endParaRPr lang="en-ID" sz="2800" b="1" noProof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800" b="1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Joy</a:t>
                      </a:r>
                      <a:endParaRPr lang="en-ID" sz="2800" b="1" noProof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8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1</a:t>
                      </a:r>
                      <a:endParaRPr lang="en-ID" sz="28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2415967"/>
                  </a:ext>
                </a:extLst>
              </a:tr>
              <a:tr h="889861"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800" b="1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Anxiety</a:t>
                      </a:r>
                      <a:endParaRPr lang="en-ID" sz="2800" b="1" noProof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800" b="1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Sadness</a:t>
                      </a:r>
                      <a:endParaRPr lang="en-ID" sz="2800" b="1" noProof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8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1</a:t>
                      </a:r>
                      <a:endParaRPr lang="en-ID" sz="28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5260112"/>
                  </a:ext>
                </a:extLst>
              </a:tr>
              <a:tr h="889861"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8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Birthday</a:t>
                      </a:r>
                      <a:endParaRPr lang="en-ID" sz="28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8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Surprise</a:t>
                      </a:r>
                      <a:endParaRPr lang="en-ID" sz="28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8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1</a:t>
                      </a:r>
                      <a:endParaRPr lang="en-ID" sz="28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950613"/>
                  </a:ext>
                </a:extLst>
              </a:tr>
              <a:tr h="889861"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8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Honest</a:t>
                      </a:r>
                      <a:endParaRPr lang="en-ID" sz="28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8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Trust</a:t>
                      </a:r>
                      <a:endParaRPr lang="en-ID" sz="28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8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1</a:t>
                      </a:r>
                      <a:endParaRPr lang="en-ID" sz="28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7459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DB38005-9B0A-4EED-AF62-771F270ADAF4}"/>
              </a:ext>
            </a:extLst>
          </p:cNvPr>
          <p:cNvSpPr txBox="1"/>
          <p:nvPr/>
        </p:nvSpPr>
        <p:spPr>
          <a:xfrm>
            <a:off x="10546534" y="2476500"/>
            <a:ext cx="6938977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Keterangan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proses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klasifikasi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intent:</a:t>
            </a:r>
          </a:p>
          <a:p>
            <a:pPr lvl="0"/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Lexicon Intent Sentiment yang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digunakan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berbahasa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Inggris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</a:p>
          <a:p>
            <a:pPr lvl="0"/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harus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diterjemahkan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ke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dalam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Bahasa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Inggris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untuk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hasil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klasifikasi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yang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lebih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akurat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Label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Emosi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tergantung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hasil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value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terbesar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pada lexicon intent,</a:t>
            </a:r>
          </a:p>
          <a:p>
            <a:pPr lvl="0"/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Jika Data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memiliki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value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bernilai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0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maka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tersebut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masuk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ke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dalam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label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emosi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“Unknown”</a:t>
            </a:r>
          </a:p>
        </p:txBody>
      </p:sp>
    </p:spTree>
    <p:extLst>
      <p:ext uri="{BB962C8B-B14F-4D97-AF65-F5344CB8AC3E}">
        <p14:creationId xmlns:p14="http://schemas.microsoft.com/office/powerpoint/2010/main" val="262971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69600" y="864969"/>
            <a:ext cx="7516685" cy="75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0"/>
              </a:lnSpc>
              <a:spcBef>
                <a:spcPct val="0"/>
              </a:spcBef>
            </a:pPr>
            <a:r>
              <a:rPr lang="id-ID" sz="4800" b="1" dirty="0">
                <a:latin typeface="Roboto" panose="02000000000000000000" pitchFamily="2" charset="0"/>
                <a:ea typeface="Roboto" panose="02000000000000000000" pitchFamily="2" charset="0"/>
              </a:rPr>
              <a:t>Latar</a:t>
            </a:r>
            <a:r>
              <a:rPr lang="en-US" sz="4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b="1" dirty="0" err="1">
                <a:latin typeface="Roboto" panose="02000000000000000000" pitchFamily="2" charset="0"/>
                <a:ea typeface="Roboto" panose="02000000000000000000" pitchFamily="2" charset="0"/>
              </a:rPr>
              <a:t>belakang</a:t>
            </a:r>
            <a:endParaRPr lang="en-US" sz="48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204685" y="-4936913"/>
            <a:ext cx="8968224" cy="863489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391761">
            <a:off x="-7095743" y="3351938"/>
            <a:ext cx="9267406" cy="1249282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53367" y="2441766"/>
            <a:ext cx="12923967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Roboto"/>
              </a:rPr>
              <a:t>Penerapan</a:t>
            </a:r>
            <a:r>
              <a:rPr lang="en-US" sz="30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Roboto"/>
              </a:rPr>
              <a:t>Kartu</a:t>
            </a:r>
            <a:r>
              <a:rPr lang="en-US" sz="30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Roboto"/>
              </a:rPr>
              <a:t>Prakerja</a:t>
            </a:r>
            <a:r>
              <a:rPr lang="en-US" sz="3000" dirty="0">
                <a:solidFill>
                  <a:srgbClr val="000000"/>
                </a:solidFill>
                <a:latin typeface="Roboto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076069" y="1593383"/>
            <a:ext cx="2281713" cy="219690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456154" y="2002428"/>
            <a:ext cx="570553" cy="1378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0000"/>
                </a:solidFill>
                <a:latin typeface="Roboto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56154" y="3442055"/>
            <a:ext cx="570553" cy="1378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0000"/>
                </a:solidFill>
                <a:latin typeface="Roboto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53367" y="3969678"/>
            <a:ext cx="1170488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Roboto"/>
              </a:rPr>
              <a:t>Munculnya</a:t>
            </a:r>
            <a:r>
              <a:rPr lang="en-US" sz="30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Roboto"/>
              </a:rPr>
              <a:t>berbagai</a:t>
            </a:r>
            <a:r>
              <a:rPr lang="en-US" sz="30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Roboto"/>
              </a:rPr>
              <a:t>respons</a:t>
            </a:r>
            <a:r>
              <a:rPr lang="en-US" sz="30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Roboto"/>
              </a:rPr>
              <a:t>masyarakat</a:t>
            </a:r>
            <a:r>
              <a:rPr lang="en-US" sz="30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Roboto"/>
              </a:rPr>
              <a:t>terhadap</a:t>
            </a:r>
            <a:r>
              <a:rPr lang="en-US" sz="30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Roboto"/>
              </a:rPr>
              <a:t>Kartu</a:t>
            </a:r>
            <a:r>
              <a:rPr lang="en-US" sz="30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Roboto"/>
              </a:rPr>
              <a:t>Prakerja</a:t>
            </a:r>
            <a:r>
              <a:rPr lang="en-US" sz="3000" dirty="0">
                <a:solidFill>
                  <a:srgbClr val="000000"/>
                </a:solidFill>
                <a:latin typeface="Roboto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56154" y="5111838"/>
            <a:ext cx="570553" cy="1378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0000"/>
                </a:solidFill>
                <a:latin typeface="Roboto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53367" y="5546369"/>
            <a:ext cx="11036003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8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latin typeface="Roboto"/>
              </a:rPr>
              <a:t>Media </a:t>
            </a:r>
            <a:r>
              <a:rPr lang="en-US" sz="2999" dirty="0" err="1">
                <a:solidFill>
                  <a:srgbClr val="000000"/>
                </a:solidFill>
                <a:latin typeface="Roboto"/>
              </a:rPr>
              <a:t>Sosial</a:t>
            </a:r>
            <a:r>
              <a:rPr lang="en-US" sz="2999" dirty="0">
                <a:solidFill>
                  <a:srgbClr val="000000"/>
                </a:solidFill>
                <a:latin typeface="Roboto"/>
              </a:rPr>
              <a:t> Twitter </a:t>
            </a:r>
            <a:r>
              <a:rPr lang="en-US" sz="2999" dirty="0" err="1">
                <a:solidFill>
                  <a:srgbClr val="000000"/>
                </a:solidFill>
                <a:latin typeface="Roboto"/>
              </a:rPr>
              <a:t>sebagai</a:t>
            </a:r>
            <a:r>
              <a:rPr lang="en-US" sz="29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Roboto"/>
              </a:rPr>
              <a:t>sumber</a:t>
            </a:r>
            <a:r>
              <a:rPr lang="en-US" sz="2999" dirty="0">
                <a:solidFill>
                  <a:srgbClr val="000000"/>
                </a:solidFill>
                <a:latin typeface="Roboto"/>
              </a:rPr>
              <a:t> data </a:t>
            </a:r>
            <a:r>
              <a:rPr lang="en-US" sz="2999" dirty="0" err="1">
                <a:solidFill>
                  <a:srgbClr val="000000"/>
                </a:solidFill>
                <a:latin typeface="Roboto"/>
              </a:rPr>
              <a:t>Analisis</a:t>
            </a:r>
            <a:r>
              <a:rPr lang="en-US" sz="29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Roboto"/>
              </a:rPr>
              <a:t>Sentimen</a:t>
            </a:r>
            <a:r>
              <a:rPr lang="en-US" sz="2999" dirty="0">
                <a:solidFill>
                  <a:srgbClr val="000000"/>
                </a:solidFill>
                <a:latin typeface="Roboto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92C94C-CBA6-40A1-B3CA-FC06F568D401}"/>
              </a:ext>
            </a:extLst>
          </p:cNvPr>
          <p:cNvSpPr txBox="1"/>
          <p:nvPr/>
        </p:nvSpPr>
        <p:spPr>
          <a:xfrm>
            <a:off x="3547271" y="7205512"/>
            <a:ext cx="11704880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89"/>
              </a:lnSpc>
              <a:spcBef>
                <a:spcPct val="0"/>
              </a:spcBef>
            </a:pPr>
            <a:r>
              <a:rPr lang="id-ID" sz="2999" dirty="0">
                <a:solidFill>
                  <a:srgbClr val="000000"/>
                </a:solidFill>
                <a:latin typeface="Roboto"/>
              </a:rPr>
              <a:t>Analisis Sentimen</a:t>
            </a:r>
            <a:endParaRPr lang="id-ID" sz="30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FD40D135-FD12-4FA8-82C0-E67D6B430E3A}"/>
              </a:ext>
            </a:extLst>
          </p:cNvPr>
          <p:cNvSpPr txBox="1"/>
          <p:nvPr/>
        </p:nvSpPr>
        <p:spPr>
          <a:xfrm>
            <a:off x="2504174" y="6740326"/>
            <a:ext cx="474512" cy="1378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0000"/>
                </a:solidFill>
                <a:latin typeface="Roboto"/>
              </a:rPr>
              <a:t>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7993648">
            <a:off x="-3229416" y="-13829503"/>
            <a:ext cx="21049840" cy="249513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38200" y="2705100"/>
            <a:ext cx="9182347" cy="6857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260302" y="1043914"/>
            <a:ext cx="906328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141414"/>
                </a:solidFill>
                <a:latin typeface="Roboto Bold"/>
              </a:rPr>
              <a:t>Klasifikasi</a:t>
            </a:r>
            <a:r>
              <a:rPr lang="en-US" sz="9000" dirty="0">
                <a:solidFill>
                  <a:srgbClr val="141414"/>
                </a:solidFill>
                <a:latin typeface="Roboto Bold"/>
              </a:rPr>
              <a:t> Intent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96015C45-EE09-4431-AF54-1E1FE88E5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055628"/>
              </p:ext>
            </p:extLst>
          </p:nvPr>
        </p:nvGraphicFramePr>
        <p:xfrm>
          <a:off x="10668000" y="3606010"/>
          <a:ext cx="6781800" cy="5038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0754">
                  <a:extLst>
                    <a:ext uri="{9D8B030D-6E8A-4147-A177-3AD203B41FA5}">
                      <a16:colId xmlns:a16="http://schemas.microsoft.com/office/drawing/2014/main" val="1260559379"/>
                    </a:ext>
                  </a:extLst>
                </a:gridCol>
                <a:gridCol w="1921722">
                  <a:extLst>
                    <a:ext uri="{9D8B030D-6E8A-4147-A177-3AD203B41FA5}">
                      <a16:colId xmlns:a16="http://schemas.microsoft.com/office/drawing/2014/main" val="3924851245"/>
                    </a:ext>
                  </a:extLst>
                </a:gridCol>
                <a:gridCol w="2409324">
                  <a:extLst>
                    <a:ext uri="{9D8B030D-6E8A-4147-A177-3AD203B41FA5}">
                      <a16:colId xmlns:a16="http://schemas.microsoft.com/office/drawing/2014/main" val="2578902891"/>
                    </a:ext>
                  </a:extLst>
                </a:gridCol>
              </a:tblGrid>
              <a:tr h="503823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Intent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Frekuensi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Kelas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11448"/>
                  </a:ext>
                </a:extLst>
              </a:tr>
              <a:tr h="503823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Anger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Negatif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272320"/>
                  </a:ext>
                </a:extLst>
              </a:tr>
              <a:tr h="503823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Anticipation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Positif/Negatif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006918"/>
                  </a:ext>
                </a:extLst>
              </a:tr>
              <a:tr h="503823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Disgust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Negatif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846584"/>
                  </a:ext>
                </a:extLst>
              </a:tr>
              <a:tr h="503823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Fear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Negatif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848172"/>
                  </a:ext>
                </a:extLst>
              </a:tr>
              <a:tr h="503823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Joy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Positif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866126"/>
                  </a:ext>
                </a:extLst>
              </a:tr>
              <a:tr h="503823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Sadness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Negatif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079633"/>
                  </a:ext>
                </a:extLst>
              </a:tr>
              <a:tr h="503823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Surprise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Positif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327818"/>
                  </a:ext>
                </a:extLst>
              </a:tr>
              <a:tr h="503823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Trust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Positif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715434"/>
                  </a:ext>
                </a:extLst>
              </a:tr>
              <a:tr h="503823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Unknown</a:t>
                      </a:r>
                      <a:endParaRPr lang="en-ID" sz="2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8078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59242174-E1DF-4FD3-B211-C45CD7E1CA49}"/>
              </a:ext>
            </a:extLst>
          </p:cNvPr>
          <p:cNvSpPr txBox="1"/>
          <p:nvPr/>
        </p:nvSpPr>
        <p:spPr>
          <a:xfrm>
            <a:off x="6002164" y="202490"/>
            <a:ext cx="845342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Lexicon Fine-Grained Sentiment</a:t>
            </a:r>
            <a:endParaRPr lang="en-US"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7E73FA91-C212-4B7C-95DA-0449630376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4228681"/>
              </p:ext>
            </p:extLst>
          </p:nvPr>
        </p:nvGraphicFramePr>
        <p:xfrm>
          <a:off x="2142118" y="5354158"/>
          <a:ext cx="5935082" cy="4614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7541">
                  <a:extLst>
                    <a:ext uri="{9D8B030D-6E8A-4147-A177-3AD203B41FA5}">
                      <a16:colId xmlns:a16="http://schemas.microsoft.com/office/drawing/2014/main" val="3374109448"/>
                    </a:ext>
                  </a:extLst>
                </a:gridCol>
                <a:gridCol w="2967541">
                  <a:extLst>
                    <a:ext uri="{9D8B030D-6E8A-4147-A177-3AD203B41FA5}">
                      <a16:colId xmlns:a16="http://schemas.microsoft.com/office/drawing/2014/main" val="3796565725"/>
                    </a:ext>
                  </a:extLst>
                </a:gridCol>
              </a:tblGrid>
              <a:tr h="395027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D" sz="2400" b="1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Negatif</a:t>
                      </a:r>
                      <a:endParaRPr lang="en-ID" sz="2400" b="1" noProof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Value</a:t>
                      </a:r>
                      <a:endParaRPr lang="en-ID" sz="24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1807544"/>
                  </a:ext>
                </a:extLst>
              </a:tr>
              <a:tr h="479362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D" sz="2400" b="1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Acuh</a:t>
                      </a:r>
                      <a:endParaRPr lang="en-ID" sz="2400" b="1" noProof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-1</a:t>
                      </a:r>
                      <a:endParaRPr lang="en-ID" sz="24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2367588"/>
                  </a:ext>
                </a:extLst>
              </a:tr>
              <a:tr h="539819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D" sz="2400" b="1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Buruk</a:t>
                      </a:r>
                      <a:endParaRPr lang="en-ID" sz="2400" b="1" noProof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-1</a:t>
                      </a:r>
                      <a:endParaRPr lang="en-ID" sz="24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4373025"/>
                  </a:ext>
                </a:extLst>
              </a:tr>
              <a:tr h="621364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D" sz="2400" b="1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Gagal</a:t>
                      </a:r>
                      <a:endParaRPr lang="en-ID" sz="2400" b="1" noProof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-1</a:t>
                      </a:r>
                      <a:endParaRPr lang="en-ID" sz="24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9568833"/>
                  </a:ext>
                </a:extLst>
              </a:tr>
              <a:tr h="619543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D" sz="2400" b="1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Bodoh</a:t>
                      </a:r>
                      <a:endParaRPr lang="en-ID" sz="2400" b="1" noProof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-1</a:t>
                      </a:r>
                      <a:endParaRPr lang="en-ID" sz="24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7465787"/>
                  </a:ext>
                </a:extLst>
              </a:tr>
              <a:tr h="619543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D" sz="2400" b="1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Lambat</a:t>
                      </a:r>
                      <a:endParaRPr lang="en-ID" sz="2400" b="1" noProof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-1</a:t>
                      </a:r>
                      <a:endParaRPr lang="en-ID" sz="24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4947657"/>
                  </a:ext>
                </a:extLst>
              </a:tr>
              <a:tr h="619543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D" sz="2400" b="1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Tidak</a:t>
                      </a:r>
                      <a:r>
                        <a:rPr lang="en-ID" sz="24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Bagus</a:t>
                      </a:r>
                      <a:endParaRPr lang="en-ID" sz="24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-1</a:t>
                      </a:r>
                      <a:endParaRPr lang="en-ID" sz="24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6524967"/>
                  </a:ext>
                </a:extLst>
              </a:tr>
              <a:tr h="619543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ID" sz="2400" b="1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idak</a:t>
                      </a:r>
                      <a:r>
                        <a:rPr lang="en-ID" sz="24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 Lolos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-1</a:t>
                      </a:r>
                      <a:endParaRPr lang="en-ID" sz="24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14129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B4D287-5E0F-45CC-9820-8B8A27DBB2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645138"/>
              </p:ext>
            </p:extLst>
          </p:nvPr>
        </p:nvGraphicFramePr>
        <p:xfrm>
          <a:off x="2142116" y="1181100"/>
          <a:ext cx="5935084" cy="3965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7542">
                  <a:extLst>
                    <a:ext uri="{9D8B030D-6E8A-4147-A177-3AD203B41FA5}">
                      <a16:colId xmlns:a16="http://schemas.microsoft.com/office/drawing/2014/main" val="3186984697"/>
                    </a:ext>
                  </a:extLst>
                </a:gridCol>
                <a:gridCol w="2967542">
                  <a:extLst>
                    <a:ext uri="{9D8B030D-6E8A-4147-A177-3AD203B41FA5}">
                      <a16:colId xmlns:a16="http://schemas.microsoft.com/office/drawing/2014/main" val="1766715323"/>
                    </a:ext>
                  </a:extLst>
                </a:gridCol>
              </a:tblGrid>
              <a:tr h="49817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D" sz="2400" b="1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Positif</a:t>
                      </a:r>
                      <a:endParaRPr lang="en-ID" sz="2400" b="1" noProof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Value</a:t>
                      </a:r>
                      <a:endParaRPr lang="en-ID" sz="24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7601577"/>
                  </a:ext>
                </a:extLst>
              </a:tr>
              <a:tr h="385451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D" sz="2400" b="1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Baik</a:t>
                      </a:r>
                      <a:endParaRPr lang="en-ID" sz="2400" b="1" noProof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+1</a:t>
                      </a:r>
                      <a:endParaRPr lang="en-ID" sz="24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797749"/>
                  </a:ext>
                </a:extLst>
              </a:tr>
              <a:tr h="434065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D" sz="2400" b="1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Bagus</a:t>
                      </a:r>
                      <a:endParaRPr lang="en-ID" sz="2400" b="1" noProof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+1</a:t>
                      </a:r>
                      <a:endParaRPr lang="en-ID" sz="24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0482844"/>
                  </a:ext>
                </a:extLst>
              </a:tr>
              <a:tr h="499635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H</a:t>
                      </a:r>
                      <a:r>
                        <a:rPr lang="en-ID" sz="2400" b="1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ebat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+1</a:t>
                      </a:r>
                      <a:endParaRPr lang="en-ID" sz="24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4693222"/>
                  </a:ext>
                </a:extLst>
              </a:tr>
              <a:tr h="49817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Cepat</a:t>
                      </a:r>
                      <a:endParaRPr lang="en-ID" sz="2400" b="1" noProof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+1</a:t>
                      </a:r>
                      <a:endParaRPr lang="en-ID" sz="24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0608008"/>
                  </a:ext>
                </a:extLst>
              </a:tr>
              <a:tr h="49817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D" sz="2400" b="1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Sangat Cepat</a:t>
                      </a:r>
                      <a:endParaRPr lang="en-ID" sz="2400" b="1" noProof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+1</a:t>
                      </a:r>
                      <a:endParaRPr lang="en-ID" sz="24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8490120"/>
                  </a:ext>
                </a:extLst>
              </a:tr>
              <a:tr h="49817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D" sz="2400" b="1" noProof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Mudah</a:t>
                      </a:r>
                      <a:endParaRPr lang="en-ID" sz="2400" b="1" noProof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+1</a:t>
                      </a:r>
                      <a:endParaRPr lang="en-ID" sz="24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5867341"/>
                  </a:ext>
                </a:extLst>
              </a:tr>
              <a:tr h="49817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D" sz="2400" b="1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Tidak</a:t>
                      </a:r>
                      <a:r>
                        <a:rPr lang="en-ID" sz="24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ID" sz="2400" b="1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Jelek</a:t>
                      </a:r>
                      <a:endParaRPr lang="en-ID" sz="24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+1</a:t>
                      </a:r>
                      <a:endParaRPr lang="en-ID" sz="24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55866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A08ADDF-865E-46A4-84AD-EA1F416330B7}"/>
              </a:ext>
            </a:extLst>
          </p:cNvPr>
          <p:cNvSpPr txBox="1"/>
          <p:nvPr/>
        </p:nvSpPr>
        <p:spPr>
          <a:xfrm>
            <a:off x="9448800" y="2076337"/>
            <a:ext cx="81534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Keterangan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proses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klasifikasi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fine-grained:</a:t>
            </a:r>
          </a:p>
          <a:p>
            <a:pPr lvl="0"/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Lexicon Fine-Grained Sentiment yang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digunakan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berbahasa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Indonesia,</a:t>
            </a:r>
          </a:p>
          <a:p>
            <a:pPr lvl="0"/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Label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Sentimen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tergantung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hasil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value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dari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penjumlahan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lvl="0"/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    kata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positif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– kata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negatif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= label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sentimen</a:t>
            </a:r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/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Jika Data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memiliki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value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bernilai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0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maka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tersebut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masuk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ke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dalam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label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sentimen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“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Netral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Klasifikasi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Fine-Grained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akan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digunakan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dalam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penentuan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bobot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885043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7993648">
            <a:off x="-3293970" y="-13750143"/>
            <a:ext cx="21049840" cy="2495131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14600" y="393942"/>
            <a:ext cx="14871337" cy="1269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141414"/>
                </a:solidFill>
                <a:latin typeface="Roboto Bold"/>
              </a:rPr>
              <a:t>Klasifikasi</a:t>
            </a:r>
            <a:r>
              <a:rPr lang="en-US" sz="6600" dirty="0">
                <a:solidFill>
                  <a:srgbClr val="141414"/>
                </a:solidFill>
                <a:latin typeface="Roboto Bold"/>
              </a:rPr>
              <a:t> Fine-Grained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D35960-F72C-4462-9177-DAB2AA99E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78" y="3314700"/>
            <a:ext cx="9131828" cy="5462239"/>
          </a:xfrm>
          <a:prstGeom prst="rect">
            <a:avLst/>
          </a:prstGeom>
        </p:spPr>
      </p:pic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A08ADD8-3892-495E-B9A7-B2314ED7C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569827"/>
              </p:ext>
            </p:extLst>
          </p:nvPr>
        </p:nvGraphicFramePr>
        <p:xfrm>
          <a:off x="10068932" y="3314700"/>
          <a:ext cx="7317005" cy="510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4162">
                  <a:extLst>
                    <a:ext uri="{9D8B030D-6E8A-4147-A177-3AD203B41FA5}">
                      <a16:colId xmlns:a16="http://schemas.microsoft.com/office/drawing/2014/main" val="1260559379"/>
                    </a:ext>
                  </a:extLst>
                </a:gridCol>
                <a:gridCol w="2073381">
                  <a:extLst>
                    <a:ext uri="{9D8B030D-6E8A-4147-A177-3AD203B41FA5}">
                      <a16:colId xmlns:a16="http://schemas.microsoft.com/office/drawing/2014/main" val="3924851245"/>
                    </a:ext>
                  </a:extLst>
                </a:gridCol>
                <a:gridCol w="2599462">
                  <a:extLst>
                    <a:ext uri="{9D8B030D-6E8A-4147-A177-3AD203B41FA5}">
                      <a16:colId xmlns:a16="http://schemas.microsoft.com/office/drawing/2014/main" val="2578902891"/>
                    </a:ext>
                  </a:extLst>
                </a:gridCol>
              </a:tblGrid>
              <a:tr h="127635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Fine-Grained</a:t>
                      </a:r>
                      <a:endParaRPr lang="en-ID" sz="3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32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Frekuensi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32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Kelas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11448"/>
                  </a:ext>
                </a:extLst>
              </a:tr>
              <a:tr h="127635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32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Negatif</a:t>
                      </a:r>
                      <a:endParaRPr lang="en-ID" sz="3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32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32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Negatif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272320"/>
                  </a:ext>
                </a:extLst>
              </a:tr>
              <a:tr h="127635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32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Netral</a:t>
                      </a:r>
                      <a:endParaRPr lang="en-ID" sz="3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32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32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006918"/>
                  </a:ext>
                </a:extLst>
              </a:tr>
              <a:tr h="127635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32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Positif</a:t>
                      </a:r>
                      <a:endParaRPr lang="en-ID" sz="3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32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32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Positif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846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734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5">
            <a:extLst>
              <a:ext uri="{FF2B5EF4-FFF2-40B4-BE49-F238E27FC236}">
                <a16:creationId xmlns:a16="http://schemas.microsoft.com/office/drawing/2014/main" id="{41232536-27D0-47E4-8867-8E51AFBD5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2812136" y="7162772"/>
            <a:ext cx="9438966" cy="8237643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0" y="3234942"/>
            <a:ext cx="18590979" cy="0"/>
          </a:xfrm>
          <a:prstGeom prst="line">
            <a:avLst/>
          </a:prstGeom>
          <a:ln w="19050" cap="rnd">
            <a:solidFill>
              <a:srgbClr val="141414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3509738">
            <a:off x="-3162230" y="4989687"/>
            <a:ext cx="21049840" cy="2495131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638175"/>
            <a:ext cx="602862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141414"/>
                </a:solidFill>
                <a:latin typeface="Roboto Bold"/>
              </a:rPr>
              <a:t>Pembobotan</a:t>
            </a:r>
            <a:r>
              <a:rPr lang="en-US" sz="5000" dirty="0">
                <a:solidFill>
                  <a:srgbClr val="141414"/>
                </a:solidFill>
                <a:latin typeface="Roboto Bold"/>
              </a:rPr>
              <a:t> Lexicon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595563"/>
            <a:ext cx="15159886" cy="91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8"/>
              </a:lnSpc>
              <a:spcBef>
                <a:spcPct val="0"/>
              </a:spcBef>
            </a:pPr>
            <a:r>
              <a:rPr lang="en-US" sz="2600" dirty="0">
                <a:solidFill>
                  <a:srgbClr val="141414"/>
                </a:solidFill>
                <a:latin typeface="Roboto"/>
              </a:rPr>
              <a:t>Proses </a:t>
            </a:r>
            <a:r>
              <a:rPr lang="en-US" sz="2600" dirty="0" err="1">
                <a:solidFill>
                  <a:srgbClr val="141414"/>
                </a:solidFill>
                <a:latin typeface="Roboto"/>
              </a:rPr>
              <a:t>konversi</a:t>
            </a:r>
            <a:r>
              <a:rPr lang="en-US" sz="2600" dirty="0">
                <a:solidFill>
                  <a:srgbClr val="141414"/>
                </a:solidFill>
                <a:latin typeface="Roboto"/>
              </a:rPr>
              <a:t> </a:t>
            </a:r>
            <a:r>
              <a:rPr lang="en-US" sz="2600" dirty="0" err="1">
                <a:solidFill>
                  <a:srgbClr val="141414"/>
                </a:solidFill>
                <a:latin typeface="Roboto"/>
              </a:rPr>
              <a:t>sebuah</a:t>
            </a:r>
            <a:r>
              <a:rPr lang="en-US" sz="2600" dirty="0">
                <a:solidFill>
                  <a:srgbClr val="141414"/>
                </a:solidFill>
                <a:latin typeface="Roboto"/>
              </a:rPr>
              <a:t> </a:t>
            </a:r>
            <a:r>
              <a:rPr lang="en-US" sz="2600" dirty="0" err="1">
                <a:solidFill>
                  <a:srgbClr val="141414"/>
                </a:solidFill>
                <a:latin typeface="Roboto"/>
              </a:rPr>
              <a:t>teks</a:t>
            </a:r>
            <a:r>
              <a:rPr lang="en-US" sz="2600" dirty="0">
                <a:solidFill>
                  <a:srgbClr val="141414"/>
                </a:solidFill>
                <a:latin typeface="Roboto"/>
              </a:rPr>
              <a:t> </a:t>
            </a:r>
            <a:r>
              <a:rPr lang="en-US" sz="2600" dirty="0" err="1">
                <a:solidFill>
                  <a:srgbClr val="141414"/>
                </a:solidFill>
                <a:latin typeface="Roboto"/>
              </a:rPr>
              <a:t>menjadi</a:t>
            </a:r>
            <a:r>
              <a:rPr lang="en-US" sz="2600" dirty="0">
                <a:solidFill>
                  <a:srgbClr val="141414"/>
                </a:solidFill>
                <a:latin typeface="Roboto"/>
              </a:rPr>
              <a:t> </a:t>
            </a:r>
            <a:r>
              <a:rPr lang="en-US" sz="2600" dirty="0" err="1">
                <a:solidFill>
                  <a:srgbClr val="141414"/>
                </a:solidFill>
                <a:latin typeface="Roboto"/>
              </a:rPr>
              <a:t>angka</a:t>
            </a:r>
            <a:r>
              <a:rPr lang="en-US" sz="2600" dirty="0">
                <a:solidFill>
                  <a:srgbClr val="141414"/>
                </a:solidFill>
                <a:latin typeface="Roboto"/>
              </a:rPr>
              <a:t>. Jika kata yang </a:t>
            </a:r>
            <a:r>
              <a:rPr lang="en-US" sz="2600" dirty="0" err="1">
                <a:solidFill>
                  <a:srgbClr val="141414"/>
                </a:solidFill>
                <a:latin typeface="Roboto"/>
              </a:rPr>
              <a:t>terdapat</a:t>
            </a:r>
            <a:r>
              <a:rPr lang="en-US" sz="2600" dirty="0">
                <a:solidFill>
                  <a:srgbClr val="141414"/>
                </a:solidFill>
                <a:latin typeface="Roboto"/>
              </a:rPr>
              <a:t> pada data </a:t>
            </a:r>
            <a:r>
              <a:rPr lang="en-US" sz="2600" dirty="0" err="1">
                <a:solidFill>
                  <a:srgbClr val="141414"/>
                </a:solidFill>
                <a:latin typeface="Roboto"/>
              </a:rPr>
              <a:t>cocok</a:t>
            </a:r>
            <a:r>
              <a:rPr lang="en-US" sz="2600" dirty="0">
                <a:solidFill>
                  <a:srgbClr val="141414"/>
                </a:solidFill>
                <a:latin typeface="Roboto"/>
              </a:rPr>
              <a:t> (</a:t>
            </a:r>
            <a:r>
              <a:rPr lang="en-US" sz="2600" dirty="0">
                <a:solidFill>
                  <a:srgbClr val="141414"/>
                </a:solidFill>
                <a:latin typeface="Roboto Italics"/>
              </a:rPr>
              <a:t>match</a:t>
            </a:r>
            <a:r>
              <a:rPr lang="en-US" sz="2600" dirty="0">
                <a:solidFill>
                  <a:srgbClr val="141414"/>
                </a:solidFill>
                <a:latin typeface="Roboto"/>
              </a:rPr>
              <a:t>) </a:t>
            </a:r>
            <a:r>
              <a:rPr lang="en-US" sz="2600" dirty="0" err="1">
                <a:solidFill>
                  <a:srgbClr val="141414"/>
                </a:solidFill>
                <a:latin typeface="Roboto"/>
              </a:rPr>
              <a:t>dengan</a:t>
            </a:r>
            <a:r>
              <a:rPr lang="en-US" sz="2600" dirty="0">
                <a:solidFill>
                  <a:srgbClr val="141414"/>
                </a:solidFill>
                <a:latin typeface="Roboto"/>
              </a:rPr>
              <a:t> </a:t>
            </a:r>
            <a:r>
              <a:rPr lang="en-US" sz="2600" dirty="0" err="1">
                <a:solidFill>
                  <a:srgbClr val="141414"/>
                </a:solidFill>
                <a:latin typeface="Roboto"/>
              </a:rPr>
              <a:t>kamus</a:t>
            </a:r>
            <a:r>
              <a:rPr lang="en-US" sz="2600" dirty="0">
                <a:solidFill>
                  <a:srgbClr val="141414"/>
                </a:solidFill>
                <a:latin typeface="Roboto"/>
              </a:rPr>
              <a:t> lexicon, </a:t>
            </a:r>
            <a:r>
              <a:rPr lang="en-US" sz="2600" dirty="0" err="1">
                <a:solidFill>
                  <a:srgbClr val="141414"/>
                </a:solidFill>
                <a:latin typeface="Roboto"/>
              </a:rPr>
              <a:t>maka</a:t>
            </a:r>
            <a:r>
              <a:rPr lang="en-US" sz="2600" dirty="0">
                <a:solidFill>
                  <a:srgbClr val="141414"/>
                </a:solidFill>
                <a:latin typeface="Roboto"/>
              </a:rPr>
              <a:t> data </a:t>
            </a:r>
            <a:r>
              <a:rPr lang="en-US" sz="2600" dirty="0" err="1">
                <a:solidFill>
                  <a:srgbClr val="141414"/>
                </a:solidFill>
                <a:latin typeface="Roboto"/>
              </a:rPr>
              <a:t>tersebut</a:t>
            </a:r>
            <a:r>
              <a:rPr lang="en-US" sz="2600" dirty="0">
                <a:solidFill>
                  <a:srgbClr val="141414"/>
                </a:solidFill>
                <a:latin typeface="Roboto"/>
              </a:rPr>
              <a:t> </a:t>
            </a:r>
            <a:r>
              <a:rPr lang="en-US" sz="2600" dirty="0" err="1">
                <a:solidFill>
                  <a:srgbClr val="141414"/>
                </a:solidFill>
                <a:latin typeface="Roboto"/>
              </a:rPr>
              <a:t>memiliki</a:t>
            </a:r>
            <a:r>
              <a:rPr lang="en-US" sz="2600" dirty="0">
                <a:solidFill>
                  <a:srgbClr val="141414"/>
                </a:solidFill>
                <a:latin typeface="Roboto"/>
              </a:rPr>
              <a:t> value yang </a:t>
            </a:r>
            <a:r>
              <a:rPr lang="en-US" sz="2600" dirty="0" err="1">
                <a:solidFill>
                  <a:srgbClr val="141414"/>
                </a:solidFill>
                <a:latin typeface="Roboto"/>
              </a:rPr>
              <a:t>sesuai</a:t>
            </a:r>
            <a:r>
              <a:rPr lang="en-US" sz="2600" dirty="0">
                <a:solidFill>
                  <a:srgbClr val="141414"/>
                </a:solidFill>
                <a:latin typeface="Roboto"/>
              </a:rPr>
              <a:t> </a:t>
            </a:r>
            <a:r>
              <a:rPr lang="en-US" sz="2600" dirty="0" err="1">
                <a:solidFill>
                  <a:srgbClr val="141414"/>
                </a:solidFill>
                <a:latin typeface="Roboto"/>
              </a:rPr>
              <a:t>dengan</a:t>
            </a:r>
            <a:r>
              <a:rPr lang="en-US" sz="2600" dirty="0">
                <a:solidFill>
                  <a:srgbClr val="141414"/>
                </a:solidFill>
                <a:latin typeface="Roboto"/>
              </a:rPr>
              <a:t> </a:t>
            </a:r>
            <a:r>
              <a:rPr lang="en-US" sz="2600" dirty="0" err="1">
                <a:solidFill>
                  <a:srgbClr val="141414"/>
                </a:solidFill>
                <a:latin typeface="Roboto"/>
              </a:rPr>
              <a:t>kamus</a:t>
            </a:r>
            <a:r>
              <a:rPr lang="en-US" sz="2600" dirty="0">
                <a:solidFill>
                  <a:srgbClr val="141414"/>
                </a:solidFill>
                <a:latin typeface="Roboto"/>
              </a:rPr>
              <a:t>.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BC4D976E-A94A-4D8A-87A8-DF94565C979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42074" y="4119189"/>
            <a:ext cx="15003852" cy="5865738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8527F648-62A5-4989-B793-CCD434E6801F}"/>
              </a:ext>
            </a:extLst>
          </p:cNvPr>
          <p:cNvSpPr txBox="1"/>
          <p:nvPr/>
        </p:nvSpPr>
        <p:spPr>
          <a:xfrm>
            <a:off x="8610600" y="3500920"/>
            <a:ext cx="1066800" cy="461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Hasil</a:t>
            </a:r>
            <a:endParaRPr lang="en-US" sz="3000" b="1" dirty="0">
              <a:solidFill>
                <a:srgbClr val="14141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0698" y="3564516"/>
            <a:ext cx="5188252" cy="6547600"/>
            <a:chOff x="0" y="0"/>
            <a:chExt cx="6917669" cy="873013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461190">
              <a:off x="1737291" y="215209"/>
              <a:ext cx="4783655" cy="829971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461190">
              <a:off x="190721" y="4636669"/>
              <a:ext cx="2299694" cy="3990005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12812136" y="7162772"/>
            <a:ext cx="9438966" cy="823764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8700" y="3845446"/>
            <a:ext cx="15868743" cy="526422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973761" y="3177830"/>
            <a:ext cx="9045113" cy="1369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dirty="0">
                <a:solidFill>
                  <a:srgbClr val="141414"/>
                </a:solidFill>
                <a:latin typeface="Caladea Bold"/>
              </a:rPr>
              <a:t>Scaling </a:t>
            </a:r>
            <a:r>
              <a:rPr lang="en-US" sz="3000" dirty="0">
                <a:solidFill>
                  <a:srgbClr val="141414"/>
                </a:solidFill>
                <a:latin typeface="Caladea"/>
              </a:rPr>
              <a:t>(Arora et al., 2014)(Liu, 2015)</a:t>
            </a:r>
          </a:p>
          <a:p>
            <a:pPr>
              <a:lnSpc>
                <a:spcPts val="3600"/>
              </a:lnSpc>
            </a:pPr>
            <a:endParaRPr lang="en-US" sz="3000" dirty="0">
              <a:solidFill>
                <a:srgbClr val="141414"/>
              </a:solidFill>
              <a:latin typeface="Caladea"/>
            </a:endParaRP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141414"/>
                </a:solidFill>
                <a:latin typeface="Caladea Bold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821306"/>
            <a:ext cx="15868742" cy="1022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424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Roboto Bold"/>
              </a:rPr>
              <a:t>Scaling </a:t>
            </a:r>
            <a:r>
              <a:rPr lang="en-US" sz="2499" dirty="0" err="1">
                <a:solidFill>
                  <a:srgbClr val="000000"/>
                </a:solidFill>
                <a:latin typeface="Roboto Bold"/>
              </a:rPr>
              <a:t>adalah</a:t>
            </a:r>
            <a:r>
              <a:rPr lang="en-US" sz="2499" dirty="0">
                <a:solidFill>
                  <a:srgbClr val="000000"/>
                </a:solidFill>
                <a:latin typeface="Roboto Bold"/>
              </a:rPr>
              <a:t> proses </a:t>
            </a:r>
            <a:r>
              <a:rPr lang="en-US" sz="2499" dirty="0" err="1">
                <a:solidFill>
                  <a:srgbClr val="000000"/>
                </a:solidFill>
                <a:latin typeface="Roboto Bold"/>
              </a:rPr>
              <a:t>standarisasi</a:t>
            </a:r>
            <a:r>
              <a:rPr lang="en-US" sz="2499" dirty="0">
                <a:solidFill>
                  <a:srgbClr val="000000"/>
                </a:solidFill>
                <a:latin typeface="Roboto Bold"/>
              </a:rPr>
              <a:t> data </a:t>
            </a:r>
            <a:r>
              <a:rPr lang="en-US" sz="2499" dirty="0" err="1">
                <a:solidFill>
                  <a:srgbClr val="000000"/>
                </a:solidFill>
                <a:latin typeface="Roboto Bold"/>
              </a:rPr>
              <a:t>untuk</a:t>
            </a:r>
            <a:r>
              <a:rPr lang="en-US" sz="2499" dirty="0">
                <a:solidFill>
                  <a:srgbClr val="000000"/>
                </a:solidFill>
                <a:latin typeface="Roboto Bold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Roboto Bold"/>
              </a:rPr>
              <a:t>memperkecil</a:t>
            </a:r>
            <a:r>
              <a:rPr lang="en-US" sz="2499" dirty="0">
                <a:solidFill>
                  <a:srgbClr val="000000"/>
                </a:solidFill>
                <a:latin typeface="Roboto Bold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Roboto Bold"/>
              </a:rPr>
              <a:t>jarak</a:t>
            </a:r>
            <a:r>
              <a:rPr lang="en-US" sz="2499" dirty="0">
                <a:solidFill>
                  <a:srgbClr val="000000"/>
                </a:solidFill>
                <a:latin typeface="Roboto Bold"/>
              </a:rPr>
              <a:t> / </a:t>
            </a:r>
            <a:r>
              <a:rPr lang="en-US" sz="2499" dirty="0">
                <a:solidFill>
                  <a:srgbClr val="000000"/>
                </a:solidFill>
                <a:latin typeface="Roboto Bold Italics"/>
              </a:rPr>
              <a:t>range pada </a:t>
            </a:r>
            <a:r>
              <a:rPr lang="en-US" sz="2499" dirty="0" err="1">
                <a:solidFill>
                  <a:srgbClr val="000000"/>
                </a:solidFill>
                <a:latin typeface="Roboto Bold Italics"/>
              </a:rPr>
              <a:t>setiap</a:t>
            </a:r>
            <a:r>
              <a:rPr lang="en-US" sz="2499" dirty="0">
                <a:solidFill>
                  <a:srgbClr val="000000"/>
                </a:solidFill>
                <a:latin typeface="Roboto Bold Italic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Roboto Bold Italics"/>
              </a:rPr>
              <a:t>bobot</a:t>
            </a:r>
            <a:r>
              <a:rPr lang="en-US" sz="2499" dirty="0">
                <a:solidFill>
                  <a:srgbClr val="000000"/>
                </a:solidFill>
                <a:latin typeface="Roboto Bold Italics"/>
              </a:rPr>
              <a:t> data (Singh and Singh, 2020)(Liu, 2015)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25365A-3904-4F68-824E-6CF9DF534FCE}"/>
              </a:ext>
            </a:extLst>
          </p:cNvPr>
          <p:cNvSpPr txBox="1"/>
          <p:nvPr/>
        </p:nvSpPr>
        <p:spPr>
          <a:xfrm>
            <a:off x="1028700" y="638175"/>
            <a:ext cx="6028621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141414"/>
                </a:solidFill>
                <a:latin typeface="Roboto Bold"/>
              </a:rPr>
              <a:t>Scaling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94064" y="506926"/>
            <a:ext cx="694607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141414"/>
                </a:solidFill>
                <a:latin typeface="Roboto Bold Italics"/>
              </a:rPr>
              <a:t>Support Vector Machine</a:t>
            </a:r>
            <a:r>
              <a:rPr lang="en-US" sz="5000" dirty="0">
                <a:solidFill>
                  <a:srgbClr val="141414"/>
                </a:solidFill>
                <a:latin typeface="Roboto 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4064" y="1844519"/>
            <a:ext cx="16230600" cy="91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8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141414"/>
                </a:solidFill>
                <a:latin typeface="Roboto"/>
              </a:rPr>
              <a:t>Proses </a:t>
            </a:r>
            <a:r>
              <a:rPr lang="en-US" sz="2600" b="1" dirty="0" err="1">
                <a:solidFill>
                  <a:srgbClr val="141414"/>
                </a:solidFill>
                <a:latin typeface="Roboto"/>
              </a:rPr>
              <a:t>utama</a:t>
            </a:r>
            <a:r>
              <a:rPr lang="en-US" sz="2600" b="1" dirty="0">
                <a:solidFill>
                  <a:srgbClr val="141414"/>
                </a:solidFill>
                <a:latin typeface="Roboto"/>
              </a:rPr>
              <a:t> </a:t>
            </a:r>
            <a:r>
              <a:rPr lang="en-US" sz="2600" b="1" dirty="0" err="1">
                <a:solidFill>
                  <a:srgbClr val="141414"/>
                </a:solidFill>
                <a:latin typeface="Roboto"/>
              </a:rPr>
              <a:t>dari</a:t>
            </a:r>
            <a:r>
              <a:rPr lang="en-US" sz="2600" b="1" dirty="0">
                <a:solidFill>
                  <a:srgbClr val="141414"/>
                </a:solidFill>
                <a:latin typeface="Roboto"/>
              </a:rPr>
              <a:t> SVM </a:t>
            </a:r>
            <a:r>
              <a:rPr lang="en-US" sz="2600" b="1" dirty="0" err="1">
                <a:solidFill>
                  <a:srgbClr val="141414"/>
                </a:solidFill>
                <a:latin typeface="Roboto"/>
              </a:rPr>
              <a:t>adalah</a:t>
            </a:r>
            <a:r>
              <a:rPr lang="en-US" sz="2600" b="1" dirty="0">
                <a:solidFill>
                  <a:srgbClr val="141414"/>
                </a:solidFill>
                <a:latin typeface="Roboto"/>
              </a:rPr>
              <a:t> </a:t>
            </a:r>
            <a:r>
              <a:rPr lang="en-US" sz="2600" b="1" dirty="0" err="1">
                <a:solidFill>
                  <a:srgbClr val="141414"/>
                </a:solidFill>
                <a:latin typeface="Roboto"/>
              </a:rPr>
              <a:t>menemukan</a:t>
            </a:r>
            <a:r>
              <a:rPr lang="en-US" sz="2600" b="1" dirty="0">
                <a:solidFill>
                  <a:srgbClr val="141414"/>
                </a:solidFill>
                <a:latin typeface="Roboto"/>
              </a:rPr>
              <a:t> </a:t>
            </a:r>
            <a:r>
              <a:rPr lang="en-US" sz="2600" b="1" dirty="0" err="1">
                <a:solidFill>
                  <a:srgbClr val="141414"/>
                </a:solidFill>
                <a:latin typeface="Roboto"/>
              </a:rPr>
              <a:t>batasan</a:t>
            </a:r>
            <a:r>
              <a:rPr lang="en-US" sz="2600" b="1" dirty="0">
                <a:solidFill>
                  <a:srgbClr val="141414"/>
                </a:solidFill>
                <a:latin typeface="Roboto"/>
              </a:rPr>
              <a:t> (</a:t>
            </a:r>
            <a:r>
              <a:rPr lang="en-ID" sz="26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Decision boundary</a:t>
            </a:r>
            <a:r>
              <a:rPr lang="en-ID" sz="2800" b="0" i="0" dirty="0">
                <a:solidFill>
                  <a:srgbClr val="202124"/>
                </a:solidFill>
                <a:effectLst/>
                <a:latin typeface="Google Sans"/>
              </a:rPr>
              <a:t>)</a:t>
            </a:r>
            <a:r>
              <a:rPr lang="en-US" sz="2600" b="1" dirty="0">
                <a:solidFill>
                  <a:srgbClr val="141414"/>
                </a:solidFill>
                <a:latin typeface="Roboto"/>
              </a:rPr>
              <a:t> yang </a:t>
            </a:r>
            <a:r>
              <a:rPr lang="en-US" sz="2600" b="1" dirty="0" err="1">
                <a:solidFill>
                  <a:srgbClr val="141414"/>
                </a:solidFill>
                <a:latin typeface="Roboto"/>
              </a:rPr>
              <a:t>memisahkan</a:t>
            </a:r>
            <a:r>
              <a:rPr lang="en-US" sz="2600" b="1" dirty="0">
                <a:solidFill>
                  <a:srgbClr val="141414"/>
                </a:solidFill>
                <a:latin typeface="Roboto"/>
              </a:rPr>
              <a:t> </a:t>
            </a:r>
            <a:r>
              <a:rPr lang="en-US" sz="2600" b="1" dirty="0" err="1">
                <a:solidFill>
                  <a:srgbClr val="141414"/>
                </a:solidFill>
                <a:latin typeface="Roboto"/>
              </a:rPr>
              <a:t>tiap</a:t>
            </a:r>
            <a:r>
              <a:rPr lang="en-US" sz="2600" b="1" dirty="0">
                <a:solidFill>
                  <a:srgbClr val="141414"/>
                </a:solidFill>
                <a:latin typeface="Roboto"/>
              </a:rPr>
              <a:t> </a:t>
            </a:r>
            <a:r>
              <a:rPr lang="en-US" sz="2600" b="1" dirty="0" err="1">
                <a:solidFill>
                  <a:srgbClr val="141414"/>
                </a:solidFill>
                <a:latin typeface="Roboto"/>
              </a:rPr>
              <a:t>kelas</a:t>
            </a:r>
            <a:r>
              <a:rPr lang="en-US" sz="2600" b="1" dirty="0">
                <a:solidFill>
                  <a:srgbClr val="141414"/>
                </a:solidFill>
                <a:latin typeface="Roboto"/>
              </a:rPr>
              <a:t> (</a:t>
            </a:r>
            <a:r>
              <a:rPr lang="en-US" sz="2600" b="1" dirty="0" err="1">
                <a:solidFill>
                  <a:srgbClr val="141414"/>
                </a:solidFill>
                <a:latin typeface="Roboto Italics"/>
              </a:rPr>
              <a:t>hyperlane</a:t>
            </a:r>
            <a:r>
              <a:rPr lang="en-US" sz="2600" b="1" dirty="0">
                <a:solidFill>
                  <a:srgbClr val="141414"/>
                </a:solidFill>
                <a:latin typeface="Roboto"/>
              </a:rPr>
              <a:t>).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2B1F153-3FD0-4420-9D67-7454B5715C6B}"/>
              </a:ext>
            </a:extLst>
          </p:cNvPr>
          <p:cNvSpPr txBox="1"/>
          <p:nvPr/>
        </p:nvSpPr>
        <p:spPr>
          <a:xfrm>
            <a:off x="994064" y="3118843"/>
            <a:ext cx="15468321" cy="202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18"/>
              </a:lnSpc>
            </a:pPr>
            <a:r>
              <a:rPr lang="en-US" sz="24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Proses </a:t>
            </a:r>
            <a:r>
              <a:rPr lang="en-US" sz="2400" b="1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Klasifikasi</a:t>
            </a:r>
            <a:r>
              <a:rPr lang="en-US" sz="2400" b="1" noProof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SVM dilakukan dengan 2 tahapan:</a:t>
            </a:r>
          </a:p>
          <a:p>
            <a:pPr marL="572761" lvl="1" indent="-286381" algn="just">
              <a:lnSpc>
                <a:spcPts val="5518"/>
              </a:lnSpc>
              <a:buFont typeface="Arial"/>
              <a:buChar char="•"/>
            </a:pPr>
            <a:r>
              <a:rPr lang="en-US" sz="2400" b="1" noProof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Proses pencarian hyperplane (garis pemisah) dengan kernel linear</a:t>
            </a:r>
          </a:p>
          <a:p>
            <a:pPr marL="572761" lvl="1" indent="-286381" algn="just">
              <a:lnSpc>
                <a:spcPts val="5518"/>
              </a:lnSpc>
              <a:buFont typeface="Arial"/>
              <a:buChar char="•"/>
            </a:pPr>
            <a:r>
              <a:rPr lang="en-US" sz="2400" b="1" noProof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Proses klasifikasi menggunakan 4 kernel SVM yaitu radial, linear, polynomial, dan sigmoid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6A57EE-22D2-422D-ABC0-6F2071BADF2B}"/>
                  </a:ext>
                </a:extLst>
              </p:cNvPr>
              <p:cNvSpPr txBox="1"/>
              <p:nvPr/>
            </p:nvSpPr>
            <p:spPr>
              <a:xfrm>
                <a:off x="1228408" y="5590136"/>
                <a:ext cx="11468100" cy="34682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6380" lvl="1" algn="just"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141414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Rumus Hyperplane SVM: </a:t>
                </a:r>
              </a:p>
              <a:p>
                <a:pPr marL="629280" lvl="1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141414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Garis Hyperplane (</a:t>
                </a:r>
                <a14:m>
                  <m:oMath xmlns:m="http://schemas.openxmlformats.org/officeDocument/2006/math">
                    <m:r>
                      <a:rPr lang="en-ID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ID" sz="2400" b="1" i="0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ID" sz="24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D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ID" sz="2400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D" sz="24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ID" sz="24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D" sz="2400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marL="629280" lvl="1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D" sz="2400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Garis Margin + (</a:t>
                </a:r>
                <a14:m>
                  <m:oMath xmlns:m="http://schemas.openxmlformats.org/officeDocument/2006/math">
                    <m:r>
                      <a:rPr lang="en-ID" sz="24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ID" sz="24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sSub>
                      <m:sSubPr>
                        <m:ctrlPr>
                          <a:rPr lang="en-ID" sz="2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24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ID" sz="24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ID" sz="24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D" sz="24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sz="24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ID" sz="24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ID" sz="24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D" sz="24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𝒖𝒏𝒕𝒖𝒌</m:t>
                    </m:r>
                    <m:r>
                      <a:rPr lang="en-ID" sz="24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ID" sz="24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24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ID" sz="24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ID" sz="24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sz="24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D" sz="24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sz="24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D" sz="24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marL="629280" lvl="1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D" sz="2400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Garis Margin -  (</a:t>
                </a:r>
                <a14:m>
                  <m:oMath xmlns:m="http://schemas.openxmlformats.org/officeDocument/2006/math">
                    <m:r>
                      <a:rPr lang="en-ID" sz="24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ID" sz="24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sSub>
                      <m:sSubPr>
                        <m:ctrlPr>
                          <a:rPr lang="en-ID" sz="2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24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ID" sz="24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ID" sz="24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D" sz="24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sz="24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ID" sz="24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ID" sz="24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D" sz="24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𝒖𝒏𝒕𝒖𝒌</m:t>
                    </m:r>
                    <m:r>
                      <a:rPr lang="en-ID" sz="24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ID" sz="24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24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ID" sz="24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ID" sz="24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ID" sz="24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sz="24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D" sz="24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marL="286380" lvl="1" algn="just">
                  <a:lnSpc>
                    <a:spcPct val="150000"/>
                  </a:lnSpc>
                </a:pPr>
                <a:endParaRPr lang="en-ID" sz="24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marL="286380" lvl="1" algn="just">
                  <a:lnSpc>
                    <a:spcPts val="5518"/>
                  </a:lnSpc>
                </a:pPr>
                <a:endParaRPr lang="en-US" sz="2400" b="1" dirty="0">
                  <a:solidFill>
                    <a:srgbClr val="141414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6A57EE-22D2-422D-ABC0-6F2071BAD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408" y="5590136"/>
                <a:ext cx="11468100" cy="34682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58654B-A723-4B27-A373-63BA36DBDB0B}"/>
                  </a:ext>
                </a:extLst>
              </p:cNvPr>
              <p:cNvSpPr txBox="1"/>
              <p:nvPr/>
            </p:nvSpPr>
            <p:spPr>
              <a:xfrm>
                <a:off x="9033025" y="5570254"/>
                <a:ext cx="9579590" cy="35239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6380" lvl="1" algn="just">
                  <a:lnSpc>
                    <a:spcPct val="150000"/>
                  </a:lnSpc>
                </a:pPr>
                <a:r>
                  <a:rPr lang="en-US" sz="2400" b="1" noProof="1">
                    <a:solidFill>
                      <a:srgbClr val="141414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Rumus Klasifikasi </a:t>
                </a:r>
                <a:r>
                  <a:rPr lang="en-US" sz="2400" b="1" dirty="0">
                    <a:solidFill>
                      <a:srgbClr val="141414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SVM: </a:t>
                </a:r>
              </a:p>
              <a:p>
                <a:pPr marL="629280" lvl="1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141414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Kernel Radial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𝑲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232629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232629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𝑿</m:t>
                        </m:r>
                        <m:r>
                          <a:rPr lang="en-US" sz="2400" b="1" i="1" smtClean="0">
                            <a:solidFill>
                              <a:srgbClr val="232629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232629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𝒀</m:t>
                        </m:r>
                      </m:e>
                    </m:d>
                    <m:r>
                      <a:rPr lang="en-US" sz="2400" b="1" i="1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𝐞𝐱𝐩</m:t>
                    </m:r>
                    <m:r>
                      <a:rPr lang="en-US" sz="2400" b="1" i="1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⁡(|</m:t>
                    </m:r>
                    <m:d>
                      <m:dPr>
                        <m:begChr m:val="|"/>
                        <m:endChr m:val="|"/>
                        <m:ctrlPr>
                          <a:rPr lang="en-US" sz="2400" b="1" i="1">
                            <a:solidFill>
                              <a:srgbClr val="232629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232629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𝑿</m:t>
                        </m:r>
                        <m:r>
                          <a:rPr lang="en-US" sz="2400" b="1" i="1" smtClean="0">
                            <a:solidFill>
                              <a:srgbClr val="232629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srgbClr val="232629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𝒀</m:t>
                        </m:r>
                      </m:e>
                    </m:d>
                    <m:r>
                      <a:rPr lang="en-US" sz="2400" b="1" i="1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|</m:t>
                    </m:r>
                    <m:r>
                      <m:rPr>
                        <m:nor/>
                      </m:rPr>
                      <a:rPr lang="en-ID" sz="2400" b="1" i="1" baseline="30000">
                        <a:latin typeface="Roboto" panose="02000000000000000000" pitchFamily="2" charset="0"/>
                        <a:ea typeface="Roboto" panose="02000000000000000000" pitchFamily="2" charset="0"/>
                      </a:rPr>
                      <m:t>2</m:t>
                    </m:r>
                    <m:r>
                      <m:rPr>
                        <m:nor/>
                      </m:rPr>
                      <a:rPr lang="en-US" sz="2400" b="1" i="1">
                        <a:latin typeface="Roboto" panose="02000000000000000000" pitchFamily="2" charset="0"/>
                        <a:ea typeface="Roboto" panose="02000000000000000000" pitchFamily="2" charset="0"/>
                      </a:rPr>
                      <m:t>/2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m:rPr>
                        <m:nor/>
                      </m:rPr>
                      <a:rPr lang="en-ID" sz="2400" b="1" i="1" baseline="30000">
                        <a:latin typeface="Roboto" panose="02000000000000000000" pitchFamily="2" charset="0"/>
                        <a:ea typeface="Roboto" panose="02000000000000000000" pitchFamily="2" charset="0"/>
                      </a:rPr>
                      <m:t>2</m:t>
                    </m:r>
                  </m:oMath>
                </a14:m>
                <a:r>
                  <a:rPr lang="en-US" sz="2400" b="1" dirty="0">
                    <a:solidFill>
                      <a:srgbClr val="141414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) </a:t>
                </a:r>
              </a:p>
              <a:p>
                <a:pPr marL="286380" lvl="1" algn="just"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141414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Simple form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𝑲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232629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232629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𝑿</m:t>
                        </m:r>
                        <m:r>
                          <a:rPr lang="en-US" sz="2400" b="1" i="1" smtClean="0">
                            <a:solidFill>
                              <a:srgbClr val="232629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232629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𝒀</m:t>
                        </m:r>
                      </m:e>
                    </m:d>
                    <m:r>
                      <a:rPr lang="en-US" sz="2400" b="1" i="1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𝐞𝐱𝐩</m:t>
                    </m:r>
                    <m:r>
                      <a:rPr lang="en-US" sz="2400" b="1" i="1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⁡−</m:t>
                    </m:r>
                    <m:r>
                      <a:rPr lang="en-US" sz="2400" b="1" i="1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𝜸</m:t>
                    </m:r>
                    <m:r>
                      <a:rPr lang="en-US" sz="2400" b="1" i="1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</m:oMath>
                </a14:m>
                <a:r>
                  <a:rPr lang="en-US" sz="2400" b="1" dirty="0">
                    <a:solidFill>
                      <a:srgbClr val="232629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⁡</m:t>
                    </m:r>
                    <m:r>
                      <a:rPr lang="en-US" sz="2400" b="1" i="0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400" b="1" i="1">
                            <a:solidFill>
                              <a:srgbClr val="232629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1" i="1">
                                <a:solidFill>
                                  <a:srgbClr val="232629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232629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𝑿</m:t>
                            </m:r>
                            <m:r>
                              <a:rPr lang="en-US" sz="2400" b="1" i="1" smtClean="0">
                                <a:solidFill>
                                  <a:srgbClr val="232629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solidFill>
                                  <a:srgbClr val="232629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𝒀</m:t>
                            </m:r>
                          </m:e>
                        </m:d>
                      </m:e>
                    </m:d>
                    <m:r>
                      <m:rPr>
                        <m:nor/>
                      </m:rPr>
                      <a:rPr lang="en-ID" sz="2400" b="1" i="1" baseline="30000">
                        <a:latin typeface="Roboto" panose="02000000000000000000" pitchFamily="2" charset="0"/>
                        <a:ea typeface="Roboto" panose="02000000000000000000" pitchFamily="2" charset="0"/>
                      </a:rPr>
                      <m:t>2</m:t>
                    </m:r>
                    <m:r>
                      <m:rPr>
                        <m:nor/>
                      </m:rPr>
                      <a:rPr lang="en-US" sz="2400" b="1" smtClean="0">
                        <a:latin typeface="Roboto" panose="02000000000000000000" pitchFamily="2" charset="0"/>
                        <a:ea typeface="Roboto" panose="02000000000000000000" pitchFamily="2" charset="0"/>
                      </a:rPr>
                      <m:t>)</m:t>
                    </m:r>
                    <m:r>
                      <m:rPr>
                        <m:nor/>
                      </m:rPr>
                      <a:rPr lang="en-US" sz="2400" b="1" i="0" smtClean="0">
                        <a:latin typeface="Roboto" panose="02000000000000000000" pitchFamily="2" charset="0"/>
                        <a:ea typeface="Roboto" panose="02000000000000000000" pitchFamily="2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>
                  <a:solidFill>
                    <a:srgbClr val="141414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marL="629280" lvl="1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Kernel Linear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D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</m:oMath>
                </a14:m>
                <a:endParaRPr lang="en-US" sz="24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marL="629280" lvl="1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D" sz="2400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Kernel Polynomial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𝑲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𝜸</m:t>
                    </m:r>
                    <m:r>
                      <a:rPr lang="en-US" sz="2400" b="1" i="1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sSup>
                      <m:sSupPr>
                        <m:ctrlPr>
                          <a:rPr lang="en-ID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m:rPr>
                        <m:nor/>
                      </m:rPr>
                      <a:rPr lang="en-US" sz="2400" b="1" i="0" smtClean="0">
                        <a:latin typeface="Roboto" panose="02000000000000000000" pitchFamily="2" charset="0"/>
                        <a:ea typeface="Roboto" panose="02000000000000000000" pitchFamily="2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𝒓</m:t>
                    </m:r>
                    <m:sSup>
                      <m:sSupPr>
                        <m:ctrlPr>
                          <a:rPr lang="en-ID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p>
                    </m:sSup>
                    <m:r>
                      <m:rPr>
                        <m:nor/>
                      </m:rPr>
                      <a:rPr lang="en-US" sz="2400" b="1" i="0" smtClean="0">
                        <a:latin typeface="Roboto" panose="02000000000000000000" pitchFamily="2" charset="0"/>
                        <a:ea typeface="Roboto" panose="02000000000000000000" pitchFamily="2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>
                  <a:solidFill>
                    <a:srgbClr val="141414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marL="629280" lvl="1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D" sz="2400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Kernel Sigmoid  </a:t>
                </a:r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𝑲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  <m:r>
                      <a:rPr lang="en-US" sz="2400" b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𝒕𝒂𝒏𝒉</m:t>
                    </m:r>
                    <m:r>
                      <a:rPr lang="en-US" sz="2400" b="1" i="1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𝜸</m:t>
                    </m:r>
                    <m:r>
                      <a:rPr lang="en-US" sz="2400" b="1" i="1" smtClean="0">
                        <a:solidFill>
                          <a:srgbClr val="2326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sSup>
                      <m:sSupPr>
                        <m:ctrlPr>
                          <a:rPr lang="en-ID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m:rPr>
                        <m:nor/>
                      </m:rPr>
                      <a:rPr lang="en-US" sz="2400" b="1">
                        <a:latin typeface="Roboto" panose="02000000000000000000" pitchFamily="2" charset="0"/>
                        <a:ea typeface="Roboto" panose="02000000000000000000" pitchFamily="2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>
                  <a:solidFill>
                    <a:srgbClr val="141414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58654B-A723-4B27-A373-63BA36DBD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025" y="5570254"/>
                <a:ext cx="9579590" cy="3523913"/>
              </a:xfrm>
              <a:prstGeom prst="rect">
                <a:avLst/>
              </a:prstGeom>
              <a:blipFill>
                <a:blip r:embed="rId4"/>
                <a:stretch>
                  <a:fillRect b="-311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26DB44-9F74-4865-ACBA-74BC2C28BFB3}"/>
              </a:ext>
            </a:extLst>
          </p:cNvPr>
          <p:cNvCxnSpPr/>
          <p:nvPr/>
        </p:nvCxnSpPr>
        <p:spPr>
          <a:xfrm>
            <a:off x="8728225" y="5590136"/>
            <a:ext cx="0" cy="57400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59003B-39D8-45A2-8607-6F61A6252AEA}"/>
              </a:ext>
            </a:extLst>
          </p:cNvPr>
          <p:cNvCxnSpPr>
            <a:cxnSpLocks/>
          </p:cNvCxnSpPr>
          <p:nvPr/>
        </p:nvCxnSpPr>
        <p:spPr>
          <a:xfrm>
            <a:off x="-1368275" y="5590136"/>
            <a:ext cx="20193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362384">
            <a:off x="-5038521" y="-2670013"/>
            <a:ext cx="21049840" cy="249513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45A4A0-B724-4EB5-B56D-8B285DB1FCF5}"/>
              </a:ext>
            </a:extLst>
          </p:cNvPr>
          <p:cNvSpPr txBox="1"/>
          <p:nvPr/>
        </p:nvSpPr>
        <p:spPr>
          <a:xfrm>
            <a:off x="2803708" y="5123302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D" dirty="0"/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57B001C6-B0BB-4101-8BFB-C9D5C8F686E2}"/>
              </a:ext>
            </a:extLst>
          </p:cNvPr>
          <p:cNvSpPr txBox="1"/>
          <p:nvPr/>
        </p:nvSpPr>
        <p:spPr>
          <a:xfrm>
            <a:off x="5219700" y="227538"/>
            <a:ext cx="11251379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Contoh</a:t>
            </a:r>
            <a:r>
              <a:rPr lang="en-US" sz="50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SVM Hyperplane 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D98AC468-0FE5-4F0E-8B95-47085CEE8D69}"/>
              </a:ext>
            </a:extLst>
          </p:cNvPr>
          <p:cNvSpPr txBox="1"/>
          <p:nvPr/>
        </p:nvSpPr>
        <p:spPr>
          <a:xfrm>
            <a:off x="381000" y="8830771"/>
            <a:ext cx="9626135" cy="439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8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141414"/>
                </a:solidFill>
                <a:latin typeface="Roboto"/>
              </a:rPr>
              <a:t>SVM Hyperplane (García-Gonzalo et al., 2016)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B93E87-BA61-45D1-B6BD-AD1FFB5FFF8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85900"/>
            <a:ext cx="9753600" cy="6934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E198D0-04FC-4733-AA78-4CCBB4CD9A57}"/>
              </a:ext>
            </a:extLst>
          </p:cNvPr>
          <p:cNvSpPr txBox="1"/>
          <p:nvPr/>
        </p:nvSpPr>
        <p:spPr>
          <a:xfrm>
            <a:off x="10697464" y="2400300"/>
            <a:ext cx="76200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Keterangan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proses SVM:</a:t>
            </a:r>
          </a:p>
          <a:p>
            <a:pPr lvl="0"/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Garis hyperplane yang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digunakan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adalah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garis hyperplane yang optimal,</a:t>
            </a:r>
          </a:p>
          <a:p>
            <a:pPr lvl="0"/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Garis H1 dan H2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adalah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garis margin pada hyperplane</a:t>
            </a:r>
          </a:p>
          <a:p>
            <a:pPr lvl="0"/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Data yang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mendekati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atau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menyentuh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garis margin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disebut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dengan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Support Vector</a:t>
            </a:r>
          </a:p>
          <a:p>
            <a:pPr lvl="0"/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Garis Vertical dan Horizontal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adalah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Variable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Independen</a:t>
            </a: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/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Class A dan B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adalah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Variable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Dependen</a:t>
            </a: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CA4CC4-7356-41B3-BCFA-DEF9259B0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85900"/>
            <a:ext cx="11114416" cy="8077200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F00BA322-719A-42BC-993B-F7E8D8E8396A}"/>
              </a:ext>
            </a:extLst>
          </p:cNvPr>
          <p:cNvSpPr txBox="1"/>
          <p:nvPr/>
        </p:nvSpPr>
        <p:spPr>
          <a:xfrm>
            <a:off x="5638800" y="342900"/>
            <a:ext cx="1125137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Plot Data </a:t>
            </a:r>
            <a:r>
              <a:rPr lang="en-US" sz="4400" b="1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Penelitian</a:t>
            </a:r>
            <a:endParaRPr lang="en-US" sz="4400" b="1" dirty="0">
              <a:solidFill>
                <a:srgbClr val="14141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09FF7-B4A4-432F-9F1E-3506941CB621}"/>
              </a:ext>
            </a:extLst>
          </p:cNvPr>
          <p:cNvSpPr txBox="1"/>
          <p:nvPr/>
        </p:nvSpPr>
        <p:spPr>
          <a:xfrm>
            <a:off x="12496800" y="2324100"/>
            <a:ext cx="57912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Keterangan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parameter yang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digunakan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lvl="0"/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/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EF087B-0F19-4F54-A273-F9F4A0E1EAC5}"/>
              </a:ext>
            </a:extLst>
          </p:cNvPr>
          <p:cNvSpPr txBox="1"/>
          <p:nvPr/>
        </p:nvSpPr>
        <p:spPr>
          <a:xfrm>
            <a:off x="12496800" y="4266337"/>
            <a:ext cx="5334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Variable </a:t>
            </a:r>
            <a:r>
              <a:rPr lang="en-US" sz="3200" b="1" dirty="0" err="1">
                <a:latin typeface="Roboto" panose="02000000000000000000" pitchFamily="2" charset="0"/>
                <a:ea typeface="Roboto" panose="02000000000000000000" pitchFamily="2" charset="0"/>
              </a:rPr>
              <a:t>Independen</a:t>
            </a: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 :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Data Numeric Positive, dan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Data Numeric Negative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956EED-D256-4F81-AE59-75A52F7B4E69}"/>
              </a:ext>
            </a:extLst>
          </p:cNvPr>
          <p:cNvSpPr txBox="1"/>
          <p:nvPr/>
        </p:nvSpPr>
        <p:spPr>
          <a:xfrm>
            <a:off x="12496800" y="7505700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Variable </a:t>
            </a:r>
            <a:r>
              <a:rPr lang="en-US" sz="3200" b="1" dirty="0" err="1">
                <a:latin typeface="Roboto" panose="02000000000000000000" pitchFamily="2" charset="0"/>
                <a:ea typeface="Roboto" panose="02000000000000000000" pitchFamily="2" charset="0"/>
              </a:rPr>
              <a:t>Dependen</a:t>
            </a: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 :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Label Kelas </a:t>
            </a:r>
            <a:r>
              <a:rPr lang="en-US" sz="3200" b="1" dirty="0" err="1">
                <a:latin typeface="Roboto" panose="02000000000000000000" pitchFamily="2" charset="0"/>
                <a:ea typeface="Roboto" panose="02000000000000000000" pitchFamily="2" charset="0"/>
              </a:rPr>
              <a:t>Sentimen</a:t>
            </a:r>
            <a:endParaRPr lang="en-US" sz="3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739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73255">
            <a:off x="-4687131" y="-1144653"/>
            <a:ext cx="22908325" cy="271542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116955-DF25-4B4E-9683-38F3D183E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1790700"/>
            <a:ext cx="11430001" cy="725916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447043" y="593069"/>
            <a:ext cx="5645311" cy="77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141414"/>
                </a:solidFill>
                <a:latin typeface="Roboto Bold"/>
              </a:rPr>
              <a:t>SVM Hyperplane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24400" y="9211831"/>
            <a:ext cx="6222526" cy="469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141414"/>
                </a:solidFill>
                <a:latin typeface="Roboto Bold"/>
              </a:rPr>
              <a:t>Hyperplane Kelas </a:t>
            </a:r>
            <a:r>
              <a:rPr lang="en-US" sz="3000" dirty="0" err="1">
                <a:solidFill>
                  <a:srgbClr val="141414"/>
                </a:solidFill>
                <a:latin typeface="Roboto Bold"/>
              </a:rPr>
              <a:t>Positif</a:t>
            </a:r>
            <a:endParaRPr lang="en-US" sz="3000" dirty="0">
              <a:solidFill>
                <a:srgbClr val="141414"/>
              </a:solidFill>
              <a:latin typeface="Roboto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1E5843-2A6A-40A5-A5B2-06A758CBC4E9}"/>
                  </a:ext>
                </a:extLst>
              </p:cNvPr>
              <p:cNvSpPr txBox="1"/>
              <p:nvPr/>
            </p:nvSpPr>
            <p:spPr>
              <a:xfrm>
                <a:off x="12649200" y="3619500"/>
                <a:ext cx="5334000" cy="39024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29280" lvl="1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141414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Garis Hyperplane (</a:t>
                </a:r>
                <a14:m>
                  <m:oMath xmlns:m="http://schemas.openxmlformats.org/officeDocument/2006/math">
                    <m:r>
                      <a:rPr lang="en-ID" sz="28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ID" sz="2800" b="1" i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ID" sz="28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D" sz="28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ID" sz="2800" b="1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D" sz="2800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ID" sz="2800" b="1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"</m:t>
                    </m:r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𝐏𝐨𝐬𝐢𝐭𝐢𝐟</m:t>
                    </m:r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")</m:t>
                    </m:r>
                  </m:oMath>
                </a14:m>
                <a:endParaRPr lang="en-US" sz="28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marL="629280" lvl="1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D" sz="2800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Garis Margin + (</a:t>
                </a:r>
                <a14:m>
                  <m:oMath xmlns:m="http://schemas.openxmlformats.org/officeDocument/2006/math">
                    <m:r>
                      <a:rPr lang="en-ID" sz="28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ID" sz="28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sSub>
                      <m:sSubPr>
                        <m:ctrlPr>
                          <a:rPr lang="en-ID" sz="2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2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ID" sz="2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ID" sz="2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D" sz="2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sz="28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&gt;"</m:t>
                    </m:r>
                    <m:r>
                      <a:rPr lang="en-US" sz="28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𝑷𝒐𝒔𝒊𝒕𝒊𝒇</m:t>
                    </m:r>
                    <m:r>
                      <a:rPr lang="en-US" sz="28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" </m:t>
                    </m:r>
                    <m:r>
                      <a:rPr lang="en-ID" sz="2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𝒖𝒏𝒕𝒖𝒌</m:t>
                    </m:r>
                    <m:r>
                      <a:rPr lang="en-ID" sz="2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ID" sz="28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2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ID" sz="2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ID" sz="2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sz="28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D" sz="2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sz="28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D" sz="2800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marL="629280" lvl="1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D" sz="2800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Garis Margin -  (</a:t>
                </a:r>
                <a14:m>
                  <m:oMath xmlns:m="http://schemas.openxmlformats.org/officeDocument/2006/math">
                    <m:r>
                      <a:rPr lang="en-ID" sz="28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ID" sz="28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sSub>
                      <m:sSubPr>
                        <m:ctrlPr>
                          <a:rPr lang="en-ID" sz="2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2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ID" sz="2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ID" sz="2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D" sz="2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sz="28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&lt;"</m:t>
                    </m:r>
                    <m:r>
                      <a:rPr lang="en-US" sz="28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𝑷𝒐𝒔𝒊𝒕𝒊𝒇</m:t>
                    </m:r>
                    <m:r>
                      <a:rPr lang="en-US" sz="28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" </m:t>
                    </m:r>
                    <m:r>
                      <a:rPr lang="en-ID" sz="2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𝒖𝒏𝒕𝒖𝒌</m:t>
                    </m:r>
                    <m:r>
                      <a:rPr lang="en-ID" sz="2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ID" sz="28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D" sz="2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ID" sz="2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ID" sz="2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ID" sz="28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sz="28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D" sz="2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1E5843-2A6A-40A5-A5B2-06A758CBC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9200" y="3619500"/>
                <a:ext cx="5334000" cy="39024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EEB203B-C016-4F48-A5A9-2D24CC2EC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1026745">
            <a:off x="-4687131" y="-1144653"/>
            <a:ext cx="22908325" cy="271542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4D6F8C-CA9D-4570-8BF4-70E290B04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2171700"/>
            <a:ext cx="15688812" cy="6875239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5077F210-41CB-4894-878F-517B3A6002F9}"/>
              </a:ext>
            </a:extLst>
          </p:cNvPr>
          <p:cNvSpPr txBox="1"/>
          <p:nvPr/>
        </p:nvSpPr>
        <p:spPr>
          <a:xfrm>
            <a:off x="6477000" y="9263453"/>
            <a:ext cx="6222526" cy="452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18"/>
              </a:lnSpc>
              <a:spcBef>
                <a:spcPct val="0"/>
              </a:spcBef>
            </a:pPr>
            <a:r>
              <a:rPr lang="en-US" sz="3000" dirty="0">
                <a:solidFill>
                  <a:srgbClr val="141414"/>
                </a:solidFill>
                <a:latin typeface="Roboto Bold"/>
              </a:rPr>
              <a:t>Hyperplane 3 Kelas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EF0695-4713-45AB-9B3D-202FEA04ED49}"/>
              </a:ext>
            </a:extLst>
          </p:cNvPr>
          <p:cNvSpPr txBox="1"/>
          <p:nvPr/>
        </p:nvSpPr>
        <p:spPr>
          <a:xfrm>
            <a:off x="2178124" y="1057302"/>
            <a:ext cx="13923365" cy="670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6380" lvl="1" algn="just">
              <a:lnSpc>
                <a:spcPct val="150000"/>
              </a:lnSpc>
            </a:pPr>
            <a:r>
              <a:rPr lang="en-US" sz="2800" b="1" noProof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Memilih 3 kelas (“Positif”, “Negatif”, “Netral”) sebagai parameter garis Hyperplane</a:t>
            </a:r>
            <a:endParaRPr lang="en-US" sz="2800" b="1" noProof="1"/>
          </a:p>
        </p:txBody>
      </p:sp>
    </p:spTree>
    <p:extLst>
      <p:ext uri="{BB962C8B-B14F-4D97-AF65-F5344CB8AC3E}">
        <p14:creationId xmlns:p14="http://schemas.microsoft.com/office/powerpoint/2010/main" val="4178690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73A4BC8F-81B2-4BD7-8C10-2093812A44E1}"/>
              </a:ext>
            </a:extLst>
          </p:cNvPr>
          <p:cNvSpPr txBox="1"/>
          <p:nvPr/>
        </p:nvSpPr>
        <p:spPr>
          <a:xfrm>
            <a:off x="1617708" y="7931540"/>
            <a:ext cx="8552347" cy="108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noProof="1">
                <a:latin typeface="Roboto"/>
              </a:rPr>
              <a:t>Peserta Kartu Prakerja Berdasarkan Status Kegiatan (BPS)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FF0F0-EA0E-4968-99DF-6CEBDC677EF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385092"/>
            <a:ext cx="8688388" cy="5516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A01783-8AA4-478E-B4C3-98419DB6BFE7}"/>
              </a:ext>
            </a:extLst>
          </p:cNvPr>
          <p:cNvSpPr txBox="1"/>
          <p:nvPr/>
        </p:nvSpPr>
        <p:spPr>
          <a:xfrm>
            <a:off x="11049000" y="2942896"/>
            <a:ext cx="6703827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Salah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satu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contoh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bagian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dari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sistem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kartu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prakerja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yang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mendapat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respons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dari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masyarakat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yaitu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sistem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penerimaan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karena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sebagian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besar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penerima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bantuan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kartu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prakerja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adalah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masyarakat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  <a:p>
            <a:pPr lvl="0"/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Pekerja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(67%),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Pengganguran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(22%), dan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Bukan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angkatan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kerja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(11%).</a:t>
            </a:r>
          </a:p>
          <a:p>
            <a:pPr lvl="0"/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/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Dari 5,6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jt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penerima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kartu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prakerja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berdasarkan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survei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BPS 23 November 2020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1A1F7950-8992-44D7-8AFF-1D123526234E}"/>
              </a:ext>
            </a:extLst>
          </p:cNvPr>
          <p:cNvSpPr txBox="1"/>
          <p:nvPr/>
        </p:nvSpPr>
        <p:spPr>
          <a:xfrm>
            <a:off x="5325823" y="520984"/>
            <a:ext cx="9075090" cy="75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4800" dirty="0" err="1">
                <a:latin typeface="Roboto Bold"/>
              </a:rPr>
              <a:t>Penerima</a:t>
            </a:r>
            <a:r>
              <a:rPr lang="en-US" sz="4800" dirty="0">
                <a:latin typeface="Roboto Bold"/>
              </a:rPr>
              <a:t> </a:t>
            </a:r>
            <a:r>
              <a:rPr lang="en-US" sz="4800" dirty="0" err="1">
                <a:latin typeface="Roboto Bold"/>
              </a:rPr>
              <a:t>Kartu</a:t>
            </a:r>
            <a:r>
              <a:rPr lang="en-US" sz="4800" dirty="0">
                <a:latin typeface="Roboto Bold"/>
              </a:rPr>
              <a:t> </a:t>
            </a:r>
            <a:r>
              <a:rPr lang="en-US" sz="4800" dirty="0" err="1">
                <a:latin typeface="Roboto Bold"/>
              </a:rPr>
              <a:t>Prakerja</a:t>
            </a:r>
            <a:endParaRPr lang="en-US" sz="4800" dirty="0">
              <a:latin typeface="Roboto Bold"/>
            </a:endParaRPr>
          </a:p>
        </p:txBody>
      </p:sp>
    </p:spTree>
    <p:extLst>
      <p:ext uri="{BB962C8B-B14F-4D97-AF65-F5344CB8AC3E}">
        <p14:creationId xmlns:p14="http://schemas.microsoft.com/office/powerpoint/2010/main" val="910025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1060" y="6328040"/>
            <a:ext cx="5188252" cy="6547600"/>
            <a:chOff x="0" y="0"/>
            <a:chExt cx="6917669" cy="873013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461190">
              <a:off x="1737291" y="215209"/>
              <a:ext cx="4783655" cy="829971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461190">
              <a:off x="190721" y="4636669"/>
              <a:ext cx="2299694" cy="3990005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1028700" y="766675"/>
            <a:ext cx="992534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141414"/>
                </a:solidFill>
                <a:latin typeface="Caladea Bold"/>
              </a:rPr>
              <a:t>Pembagian Data Latih dan Data Uji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1109" y="2808903"/>
            <a:ext cx="179676" cy="513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4"/>
              </a:lnSpc>
              <a:spcBef>
                <a:spcPct val="0"/>
              </a:spcBef>
            </a:pPr>
            <a:r>
              <a:rPr lang="en-US" sz="2910">
                <a:solidFill>
                  <a:srgbClr val="191919"/>
                </a:solidFill>
                <a:latin typeface="Hatton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4992" y="6438839"/>
            <a:ext cx="215506" cy="518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4"/>
              </a:lnSpc>
              <a:spcBef>
                <a:spcPct val="0"/>
              </a:spcBef>
            </a:pPr>
            <a:r>
              <a:rPr lang="en-US" sz="2910">
                <a:solidFill>
                  <a:srgbClr val="FFFFFF"/>
                </a:solidFill>
                <a:latin typeface="Hatton Bold Bold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25239" y="2808903"/>
            <a:ext cx="268702" cy="513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4"/>
              </a:lnSpc>
              <a:spcBef>
                <a:spcPct val="0"/>
              </a:spcBef>
            </a:pPr>
            <a:r>
              <a:rPr lang="en-US" sz="2910">
                <a:solidFill>
                  <a:srgbClr val="191919"/>
                </a:solidFill>
                <a:latin typeface="Hatton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5275" y="6251840"/>
            <a:ext cx="265049" cy="513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4"/>
              </a:lnSpc>
              <a:spcBef>
                <a:spcPct val="0"/>
              </a:spcBef>
            </a:pPr>
            <a:r>
              <a:rPr lang="en-US" sz="2910">
                <a:solidFill>
                  <a:srgbClr val="191919"/>
                </a:solidFill>
                <a:latin typeface="Hatton Bold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79252" y="6251840"/>
            <a:ext cx="291974" cy="513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4"/>
              </a:lnSpc>
              <a:spcBef>
                <a:spcPct val="0"/>
              </a:spcBef>
            </a:pPr>
            <a:r>
              <a:rPr lang="en-US" sz="2910">
                <a:solidFill>
                  <a:srgbClr val="191919"/>
                </a:solidFill>
                <a:latin typeface="Hatton Bold"/>
              </a:rPr>
              <a:t>4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295327A-9BCC-4BE0-8C9C-7F2CE9122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088412"/>
              </p:ext>
            </p:extLst>
          </p:nvPr>
        </p:nvGraphicFramePr>
        <p:xfrm>
          <a:off x="1295398" y="2157108"/>
          <a:ext cx="6967364" cy="32212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4198">
                  <a:extLst>
                    <a:ext uri="{9D8B030D-6E8A-4147-A177-3AD203B41FA5}">
                      <a16:colId xmlns:a16="http://schemas.microsoft.com/office/drawing/2014/main" val="3454874093"/>
                    </a:ext>
                  </a:extLst>
                </a:gridCol>
                <a:gridCol w="2225952">
                  <a:extLst>
                    <a:ext uri="{9D8B030D-6E8A-4147-A177-3AD203B41FA5}">
                      <a16:colId xmlns:a16="http://schemas.microsoft.com/office/drawing/2014/main" val="2026345494"/>
                    </a:ext>
                  </a:extLst>
                </a:gridCol>
                <a:gridCol w="1731296">
                  <a:extLst>
                    <a:ext uri="{9D8B030D-6E8A-4147-A177-3AD203B41FA5}">
                      <a16:colId xmlns:a16="http://schemas.microsoft.com/office/drawing/2014/main" val="2030400146"/>
                    </a:ext>
                  </a:extLst>
                </a:gridCol>
                <a:gridCol w="1855918">
                  <a:extLst>
                    <a:ext uri="{9D8B030D-6E8A-4147-A177-3AD203B41FA5}">
                      <a16:colId xmlns:a16="http://schemas.microsoft.com/office/drawing/2014/main" val="344641775"/>
                    </a:ext>
                  </a:extLst>
                </a:gridCol>
              </a:tblGrid>
              <a:tr h="80531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Dataset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Split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Jumlah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2760341"/>
                  </a:ext>
                </a:extLst>
              </a:tr>
              <a:tr h="80531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Data training</a:t>
                      </a:r>
                      <a:endParaRPr lang="en-ID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60%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564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1367534"/>
                  </a:ext>
                </a:extLst>
              </a:tr>
              <a:tr h="80531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Data testing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40%</a:t>
                      </a:r>
                      <a:endParaRPr lang="en-ID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376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874242"/>
                  </a:ext>
                </a:extLst>
              </a:tr>
              <a:tr h="805316">
                <a:tc gridSpan="2"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Total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100%</a:t>
                      </a:r>
                      <a:endParaRPr lang="en-ID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940</a:t>
                      </a:r>
                      <a:endParaRPr lang="en-ID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341706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24BE9B6-7AE6-4808-9E1E-FB6082EC3F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451811"/>
              </p:ext>
            </p:extLst>
          </p:nvPr>
        </p:nvGraphicFramePr>
        <p:xfrm>
          <a:off x="10489527" y="2142941"/>
          <a:ext cx="6967364" cy="32212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4198">
                  <a:extLst>
                    <a:ext uri="{9D8B030D-6E8A-4147-A177-3AD203B41FA5}">
                      <a16:colId xmlns:a16="http://schemas.microsoft.com/office/drawing/2014/main" val="3454874093"/>
                    </a:ext>
                  </a:extLst>
                </a:gridCol>
                <a:gridCol w="2225952">
                  <a:extLst>
                    <a:ext uri="{9D8B030D-6E8A-4147-A177-3AD203B41FA5}">
                      <a16:colId xmlns:a16="http://schemas.microsoft.com/office/drawing/2014/main" val="2026345494"/>
                    </a:ext>
                  </a:extLst>
                </a:gridCol>
                <a:gridCol w="1731296">
                  <a:extLst>
                    <a:ext uri="{9D8B030D-6E8A-4147-A177-3AD203B41FA5}">
                      <a16:colId xmlns:a16="http://schemas.microsoft.com/office/drawing/2014/main" val="2030400146"/>
                    </a:ext>
                  </a:extLst>
                </a:gridCol>
                <a:gridCol w="1855918">
                  <a:extLst>
                    <a:ext uri="{9D8B030D-6E8A-4147-A177-3AD203B41FA5}">
                      <a16:colId xmlns:a16="http://schemas.microsoft.com/office/drawing/2014/main" val="344641775"/>
                    </a:ext>
                  </a:extLst>
                </a:gridCol>
              </a:tblGrid>
              <a:tr h="80531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Dataset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Split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Jumlah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2760341"/>
                  </a:ext>
                </a:extLst>
              </a:tr>
              <a:tr h="80531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Data training</a:t>
                      </a:r>
                      <a:endParaRPr lang="en-ID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70%</a:t>
                      </a:r>
                      <a:endParaRPr lang="en-ID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lang="en-ID" sz="2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58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1367534"/>
                  </a:ext>
                </a:extLst>
              </a:tr>
              <a:tr h="80531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Data testing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30%</a:t>
                      </a:r>
                      <a:endParaRPr lang="en-ID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ID" sz="2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82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874242"/>
                  </a:ext>
                </a:extLst>
              </a:tr>
              <a:tr h="805316">
                <a:tc gridSpan="2"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Total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100%</a:t>
                      </a:r>
                      <a:endParaRPr lang="en-ID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940</a:t>
                      </a:r>
                      <a:endParaRPr lang="en-ID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341706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95A4175-0247-4B7E-AE75-9ACDF98FE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828234"/>
              </p:ext>
            </p:extLst>
          </p:nvPr>
        </p:nvGraphicFramePr>
        <p:xfrm>
          <a:off x="1302325" y="5987755"/>
          <a:ext cx="6967364" cy="32212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4198">
                  <a:extLst>
                    <a:ext uri="{9D8B030D-6E8A-4147-A177-3AD203B41FA5}">
                      <a16:colId xmlns:a16="http://schemas.microsoft.com/office/drawing/2014/main" val="3454874093"/>
                    </a:ext>
                  </a:extLst>
                </a:gridCol>
                <a:gridCol w="2225952">
                  <a:extLst>
                    <a:ext uri="{9D8B030D-6E8A-4147-A177-3AD203B41FA5}">
                      <a16:colId xmlns:a16="http://schemas.microsoft.com/office/drawing/2014/main" val="2026345494"/>
                    </a:ext>
                  </a:extLst>
                </a:gridCol>
                <a:gridCol w="1731296">
                  <a:extLst>
                    <a:ext uri="{9D8B030D-6E8A-4147-A177-3AD203B41FA5}">
                      <a16:colId xmlns:a16="http://schemas.microsoft.com/office/drawing/2014/main" val="2030400146"/>
                    </a:ext>
                  </a:extLst>
                </a:gridCol>
                <a:gridCol w="1855918">
                  <a:extLst>
                    <a:ext uri="{9D8B030D-6E8A-4147-A177-3AD203B41FA5}">
                      <a16:colId xmlns:a16="http://schemas.microsoft.com/office/drawing/2014/main" val="344641775"/>
                    </a:ext>
                  </a:extLst>
                </a:gridCol>
              </a:tblGrid>
              <a:tr h="80531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Dataset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Split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Jumlah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2760341"/>
                  </a:ext>
                </a:extLst>
              </a:tr>
              <a:tr h="80531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Data training</a:t>
                      </a:r>
                      <a:endParaRPr lang="en-ID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80%</a:t>
                      </a:r>
                      <a:endParaRPr lang="en-ID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752</a:t>
                      </a:r>
                      <a:endParaRPr lang="en-ID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1367534"/>
                  </a:ext>
                </a:extLst>
              </a:tr>
              <a:tr h="80531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Data testing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20%</a:t>
                      </a:r>
                      <a:endParaRPr lang="en-ID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ID" sz="2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88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874242"/>
                  </a:ext>
                </a:extLst>
              </a:tr>
              <a:tr h="805316">
                <a:tc gridSpan="2"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Total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100%</a:t>
                      </a:r>
                      <a:endParaRPr lang="en-ID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940</a:t>
                      </a:r>
                      <a:endParaRPr lang="en-ID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3417068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9518407-86E2-4A39-850E-119995485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79435"/>
              </p:ext>
            </p:extLst>
          </p:nvPr>
        </p:nvGraphicFramePr>
        <p:xfrm>
          <a:off x="10489527" y="5959421"/>
          <a:ext cx="6967364" cy="32212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4198">
                  <a:extLst>
                    <a:ext uri="{9D8B030D-6E8A-4147-A177-3AD203B41FA5}">
                      <a16:colId xmlns:a16="http://schemas.microsoft.com/office/drawing/2014/main" val="3454874093"/>
                    </a:ext>
                  </a:extLst>
                </a:gridCol>
                <a:gridCol w="2225952">
                  <a:extLst>
                    <a:ext uri="{9D8B030D-6E8A-4147-A177-3AD203B41FA5}">
                      <a16:colId xmlns:a16="http://schemas.microsoft.com/office/drawing/2014/main" val="2026345494"/>
                    </a:ext>
                  </a:extLst>
                </a:gridCol>
                <a:gridCol w="1731296">
                  <a:extLst>
                    <a:ext uri="{9D8B030D-6E8A-4147-A177-3AD203B41FA5}">
                      <a16:colId xmlns:a16="http://schemas.microsoft.com/office/drawing/2014/main" val="2030400146"/>
                    </a:ext>
                  </a:extLst>
                </a:gridCol>
                <a:gridCol w="1855918">
                  <a:extLst>
                    <a:ext uri="{9D8B030D-6E8A-4147-A177-3AD203B41FA5}">
                      <a16:colId xmlns:a16="http://schemas.microsoft.com/office/drawing/2014/main" val="344641775"/>
                    </a:ext>
                  </a:extLst>
                </a:gridCol>
              </a:tblGrid>
              <a:tr h="80531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Dataset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Split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Jumlah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2760341"/>
                  </a:ext>
                </a:extLst>
              </a:tr>
              <a:tr h="80531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Data training</a:t>
                      </a:r>
                      <a:endParaRPr lang="en-ID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90%</a:t>
                      </a:r>
                      <a:endParaRPr lang="en-ID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846</a:t>
                      </a:r>
                      <a:endParaRPr lang="en-ID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1367534"/>
                  </a:ext>
                </a:extLst>
              </a:tr>
              <a:tr h="80531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Data testing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10%</a:t>
                      </a:r>
                      <a:endParaRPr lang="en-ID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94</a:t>
                      </a:r>
                      <a:endParaRPr lang="en-ID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874242"/>
                  </a:ext>
                </a:extLst>
              </a:tr>
              <a:tr h="805316">
                <a:tc gridSpan="2"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Total</a:t>
                      </a:r>
                      <a:endParaRPr lang="en-ID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100%</a:t>
                      </a:r>
                      <a:endParaRPr lang="en-ID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940</a:t>
                      </a:r>
                      <a:endParaRPr lang="en-ID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341706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2783426"/>
            <a:ext cx="16802100" cy="709952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04049"/>
            <a:ext cx="134493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141414"/>
                </a:solidFill>
                <a:latin typeface="Caladea"/>
              </a:rPr>
              <a:t>Klasifikasi</a:t>
            </a:r>
            <a:r>
              <a:rPr lang="en-US" sz="5000" dirty="0">
                <a:solidFill>
                  <a:srgbClr val="141414"/>
                </a:solidFill>
                <a:latin typeface="Caladea"/>
              </a:rPr>
              <a:t> SVM Kernel ‘Radial’ pada </a:t>
            </a:r>
            <a:r>
              <a:rPr lang="en-US" sz="5000" dirty="0" err="1">
                <a:solidFill>
                  <a:srgbClr val="141414"/>
                </a:solidFill>
                <a:latin typeface="Caladea"/>
              </a:rPr>
              <a:t>Datalatih</a:t>
            </a:r>
            <a:r>
              <a:rPr lang="en-US" sz="5000" dirty="0">
                <a:solidFill>
                  <a:srgbClr val="141414"/>
                </a:solidFill>
                <a:latin typeface="Caladea"/>
              </a:rPr>
              <a:t>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469475"/>
            <a:ext cx="16438685" cy="935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8"/>
              </a:lnSpc>
            </a:pPr>
            <a:r>
              <a:rPr lang="en-US" sz="2600" dirty="0">
                <a:solidFill>
                  <a:srgbClr val="141414"/>
                </a:solidFill>
                <a:latin typeface="Public Sans"/>
              </a:rPr>
              <a:t>Parameter yang </a:t>
            </a:r>
            <a:r>
              <a:rPr lang="en-US" sz="2600" dirty="0" err="1">
                <a:solidFill>
                  <a:srgbClr val="141414"/>
                </a:solidFill>
                <a:latin typeface="Public Sans"/>
              </a:rPr>
              <a:t>digunakan</a:t>
            </a:r>
            <a:r>
              <a:rPr lang="en-US" sz="2600" dirty="0">
                <a:solidFill>
                  <a:srgbClr val="141414"/>
                </a:solidFill>
                <a:latin typeface="Public Sans"/>
              </a:rPr>
              <a:t> pada </a:t>
            </a:r>
            <a:r>
              <a:rPr lang="en-US" sz="2600" dirty="0" err="1">
                <a:solidFill>
                  <a:srgbClr val="141414"/>
                </a:solidFill>
                <a:latin typeface="Public Sans"/>
              </a:rPr>
              <a:t>pengujian</a:t>
            </a:r>
            <a:r>
              <a:rPr lang="en-US" sz="2600" dirty="0">
                <a:solidFill>
                  <a:srgbClr val="141414"/>
                </a:solidFill>
                <a:latin typeface="Public Sans"/>
              </a:rPr>
              <a:t> SVM </a:t>
            </a:r>
            <a:r>
              <a:rPr lang="en-US" sz="2600" dirty="0" err="1">
                <a:solidFill>
                  <a:srgbClr val="141414"/>
                </a:solidFill>
                <a:latin typeface="Public Sans"/>
              </a:rPr>
              <a:t>adalah</a:t>
            </a:r>
            <a:r>
              <a:rPr lang="en-US" sz="2600" dirty="0">
                <a:solidFill>
                  <a:srgbClr val="141414"/>
                </a:solidFill>
                <a:latin typeface="Public Sans"/>
              </a:rPr>
              <a:t> parameter </a:t>
            </a:r>
            <a:r>
              <a:rPr lang="en-US" sz="2600" dirty="0" err="1">
                <a:solidFill>
                  <a:srgbClr val="141414"/>
                </a:solidFill>
                <a:latin typeface="Public Sans"/>
              </a:rPr>
              <a:t>nilai</a:t>
            </a:r>
            <a:r>
              <a:rPr lang="en-US" sz="2600" dirty="0">
                <a:solidFill>
                  <a:srgbClr val="141414"/>
                </a:solidFill>
                <a:latin typeface="Public Sans"/>
              </a:rPr>
              <a:t> C (</a:t>
            </a:r>
            <a:r>
              <a:rPr lang="en-US" sz="2600" dirty="0">
                <a:solidFill>
                  <a:srgbClr val="141414"/>
                </a:solidFill>
                <a:latin typeface="Public Sans Italics"/>
              </a:rPr>
              <a:t>cost</a:t>
            </a:r>
            <a:r>
              <a:rPr lang="en-US" sz="2600" dirty="0">
                <a:solidFill>
                  <a:srgbClr val="141414"/>
                </a:solidFill>
                <a:latin typeface="Public Sans"/>
              </a:rPr>
              <a:t>).</a:t>
            </a:r>
          </a:p>
          <a:p>
            <a:pPr algn="just">
              <a:lnSpc>
                <a:spcPts val="3718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141414"/>
                </a:solidFill>
                <a:latin typeface="Public Sans"/>
              </a:rPr>
              <a:t>Untuk</a:t>
            </a:r>
            <a:r>
              <a:rPr lang="en-US" sz="26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2600" dirty="0" err="1">
                <a:solidFill>
                  <a:srgbClr val="141414"/>
                </a:solidFill>
                <a:latin typeface="Public Sans"/>
              </a:rPr>
              <a:t>nilai</a:t>
            </a:r>
            <a:r>
              <a:rPr lang="en-US" sz="2600" dirty="0">
                <a:solidFill>
                  <a:srgbClr val="141414"/>
                </a:solidFill>
                <a:latin typeface="Public Sans"/>
              </a:rPr>
              <a:t> cost yang </a:t>
            </a:r>
            <a:r>
              <a:rPr lang="en-US" sz="2600" dirty="0" err="1">
                <a:solidFill>
                  <a:srgbClr val="141414"/>
                </a:solidFill>
                <a:latin typeface="Public Sans"/>
              </a:rPr>
              <a:t>digunakan</a:t>
            </a:r>
            <a:r>
              <a:rPr lang="en-US" sz="2600" dirty="0">
                <a:solidFill>
                  <a:srgbClr val="141414"/>
                </a:solidFill>
                <a:latin typeface="Public Sans"/>
              </a:rPr>
              <a:t> pada data </a:t>
            </a:r>
            <a:r>
              <a:rPr lang="en-US" sz="2600" dirty="0" err="1">
                <a:solidFill>
                  <a:srgbClr val="141414"/>
                </a:solidFill>
                <a:latin typeface="Public Sans"/>
              </a:rPr>
              <a:t>latih</a:t>
            </a:r>
            <a:r>
              <a:rPr lang="en-US" sz="26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2600" dirty="0" err="1">
                <a:solidFill>
                  <a:srgbClr val="141414"/>
                </a:solidFill>
                <a:latin typeface="Public Sans"/>
              </a:rPr>
              <a:t>adalah</a:t>
            </a:r>
            <a:r>
              <a:rPr lang="en-US" sz="2600" dirty="0">
                <a:solidFill>
                  <a:srgbClr val="141414"/>
                </a:solidFill>
                <a:latin typeface="Public Sans"/>
              </a:rPr>
              <a:t> 0,1 (</a:t>
            </a:r>
            <a:r>
              <a:rPr lang="en-US" sz="2600" dirty="0" err="1">
                <a:solidFill>
                  <a:srgbClr val="141414"/>
                </a:solidFill>
                <a:latin typeface="Public Sans"/>
              </a:rPr>
              <a:t>pemilihan</a:t>
            </a:r>
            <a:r>
              <a:rPr lang="en-US" sz="2600" dirty="0">
                <a:solidFill>
                  <a:srgbClr val="141414"/>
                </a:solidFill>
                <a:latin typeface="Public Sans"/>
              </a:rPr>
              <a:t> manual)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6">
                <a:extLst>
                  <a:ext uri="{FF2B5EF4-FFF2-40B4-BE49-F238E27FC236}">
                    <a16:creationId xmlns:a16="http://schemas.microsoft.com/office/drawing/2014/main" id="{8850CE7F-1C92-443B-93C2-DB28397D4DCF}"/>
                  </a:ext>
                </a:extLst>
              </p:cNvPr>
              <p:cNvSpPr txBox="1"/>
              <p:nvPr/>
            </p:nvSpPr>
            <p:spPr>
              <a:xfrm>
                <a:off x="1028700" y="5289234"/>
                <a:ext cx="6934200" cy="548227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200"/>
                  </a:lnSpc>
                </a:pPr>
                <a:r>
                  <a:rPr lang="en-US" sz="2400" b="1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Keterangan </a:t>
                </a:r>
                <a:r>
                  <a:rPr lang="en-US" sz="2400" b="1" dirty="0" err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perhitungan</a:t>
                </a:r>
                <a:r>
                  <a:rPr lang="en-US" sz="2400" b="1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confusion matrix:</a:t>
                </a:r>
              </a:p>
              <a:p>
                <a:pPr marL="457200" indent="-457200">
                  <a:lnSpc>
                    <a:spcPts val="42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1" dirty="0" err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Akurasi</a:t>
                </a:r>
                <a:r>
                  <a:rPr lang="en-US" sz="2400" b="1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𝑻𝒐𝒕𝒂𝒍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𝒅𝒂𝒕𝒂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𝒃𝒆𝒏𝒂𝒓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𝑻𝒐𝒕𝒂𝒍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𝒌𝒆𝒔𝒆𝒍𝒖𝒓𝒖𝒉𝒂𝒏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𝒅𝒂𝒕𝒂</m:t>
                        </m:r>
                      </m:den>
                    </m:f>
                  </m:oMath>
                </a14:m>
                <a:endParaRPr lang="en-US" sz="24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>
                  <a:lnSpc>
                    <a:spcPts val="4200"/>
                  </a:lnSpc>
                </a:pPr>
                <a:endParaRPr lang="en-US" sz="24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marL="457200" indent="-457200">
                  <a:lnSpc>
                    <a:spcPts val="42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𝒅𝒂𝒕𝒂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𝒃𝒆𝒏𝒂𝒓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𝒅𝒂𝒕𝒂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𝒃𝒆𝒏𝒂𝒓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𝒑𝒓𝒆𝒅𝒊𝒌𝒔𝒊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𝒃𝒆𝒏𝒂𝒓</m:t>
                        </m:r>
                      </m:den>
                    </m:f>
                  </m:oMath>
                </a14:m>
                <a:endParaRPr lang="en-US" sz="24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>
                  <a:lnSpc>
                    <a:spcPts val="4200"/>
                  </a:lnSpc>
                </a:pPr>
                <a:endParaRPr lang="en-US" sz="24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marL="457200" indent="-457200">
                  <a:lnSpc>
                    <a:spcPts val="42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𝒅𝒂𝒕𝒂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𝒃𝒆𝒏𝒂𝒓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𝒅𝒂𝒕𝒂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𝒃𝒆𝒏𝒂𝒓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𝒑𝒓𝒆𝒅𝒊𝒌𝒔𝒊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𝒔𝒂𝒍𝒂𝒉</m:t>
                        </m:r>
                      </m:den>
                    </m:f>
                  </m:oMath>
                </a14:m>
                <a:endParaRPr lang="en-US" sz="24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>
                  <a:lnSpc>
                    <a:spcPts val="4200"/>
                  </a:lnSpc>
                </a:pPr>
                <a:endParaRPr lang="en-US" sz="24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marL="457200" indent="-457200">
                  <a:lnSpc>
                    <a:spcPts val="42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F-Measure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𝟐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 ×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𝒓𝒆𝒄𝒂𝒍𝒍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𝒑𝒓𝒆𝒄𝒊𝒔𝒊𝒐𝒏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𝒓𝒆𝒄𝒂𝒍𝒍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𝒑𝒓𝒆𝒄𝒊𝒔𝒊𝒐𝒏</m:t>
                        </m:r>
                      </m:den>
                    </m:f>
                  </m:oMath>
                </a14:m>
                <a:endParaRPr lang="en-US" sz="240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>
                  <a:lnSpc>
                    <a:spcPts val="4200"/>
                  </a:lnSpc>
                </a:pPr>
                <a:endParaRPr lang="en-US" sz="2400" dirty="0">
                  <a:solidFill>
                    <a:srgbClr val="488FDB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algn="ctr">
                  <a:lnSpc>
                    <a:spcPts val="4200"/>
                  </a:lnSpc>
                </a:pPr>
                <a:endParaRPr lang="en-US" sz="2400" dirty="0">
                  <a:solidFill>
                    <a:srgbClr val="488FDB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6">
                <a:extLst>
                  <a:ext uri="{FF2B5EF4-FFF2-40B4-BE49-F238E27FC236}">
                    <a16:creationId xmlns:a16="http://schemas.microsoft.com/office/drawing/2014/main" id="{8850CE7F-1C92-443B-93C2-DB28397D4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5289234"/>
                <a:ext cx="6934200" cy="5482270"/>
              </a:xfrm>
              <a:prstGeom prst="rect">
                <a:avLst/>
              </a:prstGeom>
              <a:blipFill>
                <a:blip r:embed="rId3"/>
                <a:stretch>
                  <a:fillRect l="-272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C1FB48-CAA7-4613-B3FA-E5A8BA5EC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563955"/>
              </p:ext>
            </p:extLst>
          </p:nvPr>
        </p:nvGraphicFramePr>
        <p:xfrm>
          <a:off x="1028700" y="1395415"/>
          <a:ext cx="8265748" cy="36023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77336">
                  <a:extLst>
                    <a:ext uri="{9D8B030D-6E8A-4147-A177-3AD203B41FA5}">
                      <a16:colId xmlns:a16="http://schemas.microsoft.com/office/drawing/2014/main" val="3659147294"/>
                    </a:ext>
                  </a:extLst>
                </a:gridCol>
                <a:gridCol w="2077336">
                  <a:extLst>
                    <a:ext uri="{9D8B030D-6E8A-4147-A177-3AD203B41FA5}">
                      <a16:colId xmlns:a16="http://schemas.microsoft.com/office/drawing/2014/main" val="1295904672"/>
                    </a:ext>
                  </a:extLst>
                </a:gridCol>
                <a:gridCol w="2053004">
                  <a:extLst>
                    <a:ext uri="{9D8B030D-6E8A-4147-A177-3AD203B41FA5}">
                      <a16:colId xmlns:a16="http://schemas.microsoft.com/office/drawing/2014/main" val="1063860849"/>
                    </a:ext>
                  </a:extLst>
                </a:gridCol>
                <a:gridCol w="2058072">
                  <a:extLst>
                    <a:ext uri="{9D8B030D-6E8A-4147-A177-3AD203B41FA5}">
                      <a16:colId xmlns:a16="http://schemas.microsoft.com/office/drawing/2014/main" val="2972924568"/>
                    </a:ext>
                  </a:extLst>
                </a:gridCol>
              </a:tblGrid>
              <a:tr h="73251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4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Radial</a:t>
                      </a:r>
                      <a:endParaRPr lang="en-ID" sz="24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Prediksi</a:t>
                      </a:r>
                      <a:endParaRPr lang="en-ID" sz="24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5008"/>
                  </a:ext>
                </a:extLst>
              </a:tr>
              <a:tr h="71745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Aktual</a:t>
                      </a:r>
                      <a:endParaRPr lang="en-ID" sz="24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400" b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Negatif</a:t>
                      </a:r>
                      <a:endParaRPr lang="en-ID" sz="2400" b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400" b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Netral</a:t>
                      </a:r>
                      <a:endParaRPr lang="en-ID" sz="2400" b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400" b="1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Positif</a:t>
                      </a:r>
                      <a:endParaRPr lang="en-ID" sz="24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2363376"/>
                  </a:ext>
                </a:extLst>
              </a:tr>
              <a:tr h="71745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400" b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Negatif</a:t>
                      </a:r>
                      <a:endParaRPr lang="en-ID" sz="2400" b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4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181</a:t>
                      </a:r>
                      <a:endParaRPr lang="en-ID" sz="24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400" b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  <a:endParaRPr lang="en-ID" sz="2400" b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  <a:endParaRPr lang="en-ID" sz="24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8999369"/>
                  </a:ext>
                </a:extLst>
              </a:tr>
              <a:tr h="71745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400" b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Netral</a:t>
                      </a:r>
                      <a:endParaRPr lang="en-ID" sz="2400" b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5</a:t>
                      </a:r>
                      <a:endParaRPr lang="en-ID" sz="24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4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180</a:t>
                      </a:r>
                      <a:endParaRPr lang="en-ID" sz="24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4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  <a:endParaRPr lang="en-ID" sz="24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1732995"/>
                  </a:ext>
                </a:extLst>
              </a:tr>
              <a:tr h="71745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400" b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Positif</a:t>
                      </a:r>
                      <a:endParaRPr lang="en-ID" sz="2400" b="1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1</a:t>
                      </a:r>
                      <a:endParaRPr lang="en-ID" sz="24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4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  <a:endParaRPr lang="en-ID" sz="24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4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197</a:t>
                      </a:r>
                      <a:endParaRPr lang="en-ID" sz="24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1763902"/>
                  </a:ext>
                </a:extLst>
              </a:tr>
            </a:tbl>
          </a:graphicData>
        </a:graphic>
      </p:graphicFrame>
      <p:sp>
        <p:nvSpPr>
          <p:cNvPr id="8" name="TextBox 4">
            <a:extLst>
              <a:ext uri="{FF2B5EF4-FFF2-40B4-BE49-F238E27FC236}">
                <a16:creationId xmlns:a16="http://schemas.microsoft.com/office/drawing/2014/main" id="{59BD067A-CB23-4373-924A-EF37B8AADA18}"/>
              </a:ext>
            </a:extLst>
          </p:cNvPr>
          <p:cNvSpPr txBox="1"/>
          <p:nvPr/>
        </p:nvSpPr>
        <p:spPr>
          <a:xfrm>
            <a:off x="1028700" y="404049"/>
            <a:ext cx="134493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141414"/>
                </a:solidFill>
                <a:latin typeface="Caladea"/>
              </a:rPr>
              <a:t>Evaluasi</a:t>
            </a:r>
            <a:r>
              <a:rPr lang="en-US" sz="5000" dirty="0">
                <a:solidFill>
                  <a:srgbClr val="141414"/>
                </a:solidFill>
                <a:latin typeface="Caladea"/>
              </a:rPr>
              <a:t> </a:t>
            </a:r>
            <a:r>
              <a:rPr lang="en-US" sz="5000" dirty="0" err="1">
                <a:solidFill>
                  <a:srgbClr val="141414"/>
                </a:solidFill>
                <a:latin typeface="Caladea"/>
              </a:rPr>
              <a:t>svm</a:t>
            </a:r>
            <a:r>
              <a:rPr lang="en-US" sz="5000" dirty="0">
                <a:solidFill>
                  <a:srgbClr val="141414"/>
                </a:solidFill>
                <a:latin typeface="Caladea"/>
              </a:rPr>
              <a:t> </a:t>
            </a:r>
            <a:r>
              <a:rPr lang="en-US" sz="5000" dirty="0" err="1">
                <a:solidFill>
                  <a:srgbClr val="141414"/>
                </a:solidFill>
                <a:latin typeface="Caladea"/>
              </a:rPr>
              <a:t>dengan</a:t>
            </a:r>
            <a:r>
              <a:rPr lang="en-US" sz="5000" dirty="0">
                <a:solidFill>
                  <a:srgbClr val="141414"/>
                </a:solidFill>
                <a:latin typeface="Caladea"/>
              </a:rPr>
              <a:t> confusion matrix (data </a:t>
            </a:r>
            <a:r>
              <a:rPr lang="en-US" sz="5000" dirty="0" err="1">
                <a:solidFill>
                  <a:srgbClr val="141414"/>
                </a:solidFill>
                <a:latin typeface="Caladea"/>
              </a:rPr>
              <a:t>latih</a:t>
            </a:r>
            <a:r>
              <a:rPr lang="en-US" sz="5000" dirty="0">
                <a:solidFill>
                  <a:srgbClr val="141414"/>
                </a:solidFill>
                <a:latin typeface="Caladea"/>
              </a:rPr>
              <a:t>)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73D88085-B911-46A5-B498-48AC7D0602F2}"/>
              </a:ext>
            </a:extLst>
          </p:cNvPr>
          <p:cNvSpPr txBox="1"/>
          <p:nvPr/>
        </p:nvSpPr>
        <p:spPr>
          <a:xfrm>
            <a:off x="10744200" y="2247900"/>
            <a:ext cx="5715000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Akurasi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		= 558/564 </a:t>
            </a:r>
          </a:p>
          <a:p>
            <a:pPr>
              <a:lnSpc>
                <a:spcPts val="4200"/>
              </a:lnSpc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			= 0,98 x 100% = 98%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E9C42513-A204-42F8-A97C-BAA38A5B4F18}"/>
              </a:ext>
            </a:extLst>
          </p:cNvPr>
          <p:cNvSpPr txBox="1"/>
          <p:nvPr/>
        </p:nvSpPr>
        <p:spPr>
          <a:xfrm>
            <a:off x="10744200" y="3550744"/>
            <a:ext cx="5868377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Recall	 (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Negatif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)	= 181/181+5+1 </a:t>
            </a:r>
          </a:p>
          <a:p>
            <a:pPr>
              <a:lnSpc>
                <a:spcPts val="4200"/>
              </a:lnSpc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			= 0,96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20B37F9B-0E45-4480-B988-7F7225F8AFC6}"/>
              </a:ext>
            </a:extLst>
          </p:cNvPr>
          <p:cNvSpPr txBox="1"/>
          <p:nvPr/>
        </p:nvSpPr>
        <p:spPr>
          <a:xfrm>
            <a:off x="10744200" y="4717389"/>
            <a:ext cx="5868377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Recall	 (Total)	= 0,96 + 1 + 1</a:t>
            </a:r>
          </a:p>
          <a:p>
            <a:pPr>
              <a:lnSpc>
                <a:spcPts val="4200"/>
              </a:lnSpc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			= 0,98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4FBEE8A-0C7E-4FB5-92B9-6F91E7549316}"/>
              </a:ext>
            </a:extLst>
          </p:cNvPr>
          <p:cNvSpPr txBox="1"/>
          <p:nvPr/>
        </p:nvSpPr>
        <p:spPr>
          <a:xfrm>
            <a:off x="10744199" y="5884034"/>
            <a:ext cx="5868377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Precision (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Netral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)	= 180/185</a:t>
            </a:r>
          </a:p>
          <a:p>
            <a:pPr>
              <a:lnSpc>
                <a:spcPts val="4200"/>
              </a:lnSpc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			= 0,97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993BCA60-EC4C-4DFE-A10E-E35AF1532444}"/>
              </a:ext>
            </a:extLst>
          </p:cNvPr>
          <p:cNvSpPr txBox="1"/>
          <p:nvPr/>
        </p:nvSpPr>
        <p:spPr>
          <a:xfrm>
            <a:off x="10744199" y="7029512"/>
            <a:ext cx="5868377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Precision (Total)	= 1 + 0,97 + 0,99				= 0,98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99297B6F-8F79-40EE-9217-449FBF7A222F}"/>
              </a:ext>
            </a:extLst>
          </p:cNvPr>
          <p:cNvSpPr txBox="1"/>
          <p:nvPr/>
        </p:nvSpPr>
        <p:spPr>
          <a:xfrm>
            <a:off x="10744198" y="8177644"/>
            <a:ext cx="7086602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F-Measure		= (2 x 0,98 x 0,98) / 0,98 + 0,98			= 0,98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100679-C4C4-4AD9-9219-59E0EC13B37D}"/>
              </a:ext>
            </a:extLst>
          </p:cNvPr>
          <p:cNvCxnSpPr>
            <a:cxnSpLocks/>
          </p:cNvCxnSpPr>
          <p:nvPr/>
        </p:nvCxnSpPr>
        <p:spPr>
          <a:xfrm>
            <a:off x="9677400" y="1395415"/>
            <a:ext cx="0" cy="93760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396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5854" y="2908236"/>
            <a:ext cx="17181146" cy="627386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1412219"/>
            <a:ext cx="15982487" cy="935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8"/>
              </a:lnSpc>
              <a:spcBef>
                <a:spcPct val="0"/>
              </a:spcBef>
            </a:pPr>
            <a:r>
              <a:rPr lang="en-US" sz="2600" dirty="0">
                <a:solidFill>
                  <a:srgbClr val="141414"/>
                </a:solidFill>
                <a:latin typeface="Public Sans"/>
              </a:rPr>
              <a:t>Pada </a:t>
            </a:r>
            <a:r>
              <a:rPr lang="en-US" sz="2600" dirty="0" err="1">
                <a:solidFill>
                  <a:srgbClr val="141414"/>
                </a:solidFill>
                <a:latin typeface="Public Sans"/>
              </a:rPr>
              <a:t>pengujian</a:t>
            </a:r>
            <a:r>
              <a:rPr lang="en-US" sz="2600" dirty="0">
                <a:solidFill>
                  <a:srgbClr val="141414"/>
                </a:solidFill>
                <a:latin typeface="Public Sans"/>
              </a:rPr>
              <a:t> data uji </a:t>
            </a:r>
            <a:r>
              <a:rPr lang="en-US" sz="2600" dirty="0" err="1">
                <a:solidFill>
                  <a:srgbClr val="141414"/>
                </a:solidFill>
                <a:latin typeface="Public Sans"/>
              </a:rPr>
              <a:t>pemilihan</a:t>
            </a:r>
            <a:r>
              <a:rPr lang="en-US" sz="2600" dirty="0">
                <a:solidFill>
                  <a:srgbClr val="141414"/>
                </a:solidFill>
                <a:latin typeface="Public Sans"/>
              </a:rPr>
              <a:t> parameter </a:t>
            </a:r>
            <a:r>
              <a:rPr lang="en-US" sz="2600" dirty="0" err="1">
                <a:solidFill>
                  <a:srgbClr val="141414"/>
                </a:solidFill>
                <a:latin typeface="Public Sans"/>
              </a:rPr>
              <a:t>nilai</a:t>
            </a:r>
            <a:r>
              <a:rPr lang="en-US" sz="2600" dirty="0">
                <a:solidFill>
                  <a:srgbClr val="141414"/>
                </a:solidFill>
                <a:latin typeface="Public Sans"/>
              </a:rPr>
              <a:t> cost </a:t>
            </a:r>
            <a:r>
              <a:rPr lang="en-US" sz="2600" dirty="0" err="1">
                <a:solidFill>
                  <a:srgbClr val="141414"/>
                </a:solidFill>
                <a:latin typeface="Public Sans"/>
              </a:rPr>
              <a:t>menggunakan</a:t>
            </a:r>
            <a:r>
              <a:rPr lang="en-US" sz="26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2600" dirty="0" err="1">
                <a:solidFill>
                  <a:srgbClr val="141414"/>
                </a:solidFill>
                <a:latin typeface="Public Sans"/>
              </a:rPr>
              <a:t>bantuan</a:t>
            </a:r>
            <a:r>
              <a:rPr lang="en-US" sz="26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2600" dirty="0">
                <a:solidFill>
                  <a:srgbClr val="141414"/>
                </a:solidFill>
                <a:latin typeface="Public Sans Italics"/>
              </a:rPr>
              <a:t>cross validation</a:t>
            </a:r>
            <a:r>
              <a:rPr lang="en-US" sz="26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2600" dirty="0" err="1">
                <a:solidFill>
                  <a:srgbClr val="141414"/>
                </a:solidFill>
                <a:latin typeface="Public Sans"/>
              </a:rPr>
              <a:t>untuk</a:t>
            </a:r>
            <a:r>
              <a:rPr lang="en-US" sz="26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2600" dirty="0" err="1">
                <a:solidFill>
                  <a:srgbClr val="141414"/>
                </a:solidFill>
                <a:latin typeface="Public Sans"/>
              </a:rPr>
              <a:t>mendapatkan</a:t>
            </a:r>
            <a:r>
              <a:rPr lang="en-US" sz="26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2600" dirty="0" err="1">
                <a:solidFill>
                  <a:srgbClr val="141414"/>
                </a:solidFill>
                <a:latin typeface="Public Sans"/>
              </a:rPr>
              <a:t>nilai</a:t>
            </a:r>
            <a:r>
              <a:rPr lang="en-US" sz="2600" dirty="0">
                <a:solidFill>
                  <a:srgbClr val="141414"/>
                </a:solidFill>
                <a:latin typeface="Public Sans"/>
              </a:rPr>
              <a:t> parameter </a:t>
            </a:r>
            <a:r>
              <a:rPr lang="en-US" sz="2600" dirty="0" err="1">
                <a:solidFill>
                  <a:srgbClr val="141414"/>
                </a:solidFill>
                <a:latin typeface="Public Sans"/>
              </a:rPr>
              <a:t>terbaik</a:t>
            </a:r>
            <a:r>
              <a:rPr lang="en-US" sz="2600" dirty="0">
                <a:solidFill>
                  <a:srgbClr val="141414"/>
                </a:solidFill>
                <a:latin typeface="Public Sans"/>
              </a:rPr>
              <a:t>, </a:t>
            </a:r>
            <a:r>
              <a:rPr lang="en-US" sz="2600" dirty="0" err="1">
                <a:solidFill>
                  <a:srgbClr val="141414"/>
                </a:solidFill>
                <a:latin typeface="Public Sans"/>
              </a:rPr>
              <a:t>nilai</a:t>
            </a:r>
            <a:r>
              <a:rPr lang="en-US" sz="2600" dirty="0">
                <a:solidFill>
                  <a:srgbClr val="141414"/>
                </a:solidFill>
                <a:latin typeface="Public Sans"/>
              </a:rPr>
              <a:t> cost yang </a:t>
            </a:r>
            <a:r>
              <a:rPr lang="en-US" sz="2600" dirty="0" err="1">
                <a:solidFill>
                  <a:srgbClr val="141414"/>
                </a:solidFill>
                <a:latin typeface="Public Sans"/>
              </a:rPr>
              <a:t>dihasilkan</a:t>
            </a:r>
            <a:r>
              <a:rPr lang="en-US" sz="2600" dirty="0">
                <a:solidFill>
                  <a:srgbClr val="141414"/>
                </a:solidFill>
                <a:latin typeface="Public Sans"/>
              </a:rPr>
              <a:t> </a:t>
            </a:r>
            <a:r>
              <a:rPr lang="en-US" sz="2600" dirty="0" err="1">
                <a:solidFill>
                  <a:srgbClr val="141414"/>
                </a:solidFill>
                <a:latin typeface="Public Sans"/>
              </a:rPr>
              <a:t>adalah</a:t>
            </a:r>
            <a:r>
              <a:rPr lang="en-US" sz="2600" dirty="0">
                <a:solidFill>
                  <a:srgbClr val="141414"/>
                </a:solidFill>
                <a:latin typeface="Public Sans"/>
              </a:rPr>
              <a:t> 10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1AAC46CF-7B3C-4439-A297-33682EC4F590}"/>
              </a:ext>
            </a:extLst>
          </p:cNvPr>
          <p:cNvSpPr txBox="1"/>
          <p:nvPr/>
        </p:nvSpPr>
        <p:spPr>
          <a:xfrm>
            <a:off x="1028700" y="404049"/>
            <a:ext cx="134493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141414"/>
                </a:solidFill>
                <a:latin typeface="Caladea"/>
              </a:rPr>
              <a:t>Klasifikasi</a:t>
            </a:r>
            <a:r>
              <a:rPr lang="en-US" sz="5000" dirty="0">
                <a:solidFill>
                  <a:srgbClr val="141414"/>
                </a:solidFill>
                <a:latin typeface="Caladea"/>
              </a:rPr>
              <a:t> SVM Kernel ‘Radial’ pada </a:t>
            </a:r>
            <a:r>
              <a:rPr lang="en-US" sz="5000" dirty="0" err="1">
                <a:solidFill>
                  <a:srgbClr val="141414"/>
                </a:solidFill>
                <a:latin typeface="Caladea"/>
              </a:rPr>
              <a:t>Datauji</a:t>
            </a:r>
            <a:r>
              <a:rPr lang="en-US" sz="5000" dirty="0">
                <a:solidFill>
                  <a:srgbClr val="141414"/>
                </a:solidFill>
                <a:latin typeface="Caladea"/>
              </a:rPr>
              <a:t> 1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DCA1D5F-72DD-49DC-AB9F-9F3435074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073030"/>
              </p:ext>
            </p:extLst>
          </p:nvPr>
        </p:nvGraphicFramePr>
        <p:xfrm>
          <a:off x="1028700" y="2226400"/>
          <a:ext cx="8265748" cy="41992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77336">
                  <a:extLst>
                    <a:ext uri="{9D8B030D-6E8A-4147-A177-3AD203B41FA5}">
                      <a16:colId xmlns:a16="http://schemas.microsoft.com/office/drawing/2014/main" val="3659147294"/>
                    </a:ext>
                  </a:extLst>
                </a:gridCol>
                <a:gridCol w="2077336">
                  <a:extLst>
                    <a:ext uri="{9D8B030D-6E8A-4147-A177-3AD203B41FA5}">
                      <a16:colId xmlns:a16="http://schemas.microsoft.com/office/drawing/2014/main" val="1295904672"/>
                    </a:ext>
                  </a:extLst>
                </a:gridCol>
                <a:gridCol w="2053004">
                  <a:extLst>
                    <a:ext uri="{9D8B030D-6E8A-4147-A177-3AD203B41FA5}">
                      <a16:colId xmlns:a16="http://schemas.microsoft.com/office/drawing/2014/main" val="1063860849"/>
                    </a:ext>
                  </a:extLst>
                </a:gridCol>
                <a:gridCol w="2058072">
                  <a:extLst>
                    <a:ext uri="{9D8B030D-6E8A-4147-A177-3AD203B41FA5}">
                      <a16:colId xmlns:a16="http://schemas.microsoft.com/office/drawing/2014/main" val="2972924568"/>
                    </a:ext>
                  </a:extLst>
                </a:gridCol>
              </a:tblGrid>
              <a:tr h="85389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Radial</a:t>
                      </a:r>
                      <a:endParaRPr lang="en-ID" sz="2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Prediksi</a:t>
                      </a:r>
                      <a:endParaRPr lang="en-ID" sz="2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5008"/>
                  </a:ext>
                </a:extLst>
              </a:tr>
              <a:tr h="8363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Aktual</a:t>
                      </a:r>
                      <a:endParaRPr lang="en-ID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Negatif</a:t>
                      </a:r>
                      <a:endParaRPr lang="en-ID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Netral</a:t>
                      </a:r>
                      <a:endParaRPr lang="en-ID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4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Positif</a:t>
                      </a:r>
                      <a:endParaRPr lang="en-ID" sz="2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2363376"/>
                  </a:ext>
                </a:extLst>
              </a:tr>
              <a:tr h="8363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4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Negatif</a:t>
                      </a:r>
                      <a:endParaRPr lang="en-ID" sz="2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121</a:t>
                      </a:r>
                      <a:endParaRPr lang="en-ID" sz="2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  <a:endParaRPr lang="en-ID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  <a:endParaRPr lang="en-ID" sz="2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8999369"/>
                  </a:ext>
                </a:extLst>
              </a:tr>
              <a:tr h="8363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Netral</a:t>
                      </a:r>
                      <a:endParaRPr lang="en-ID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0</a:t>
                      </a:r>
                      <a:endParaRPr lang="en-ID" sz="2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123</a:t>
                      </a:r>
                      <a:endParaRPr lang="en-ID" sz="2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  <a:endParaRPr lang="en-ID" sz="2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1732995"/>
                  </a:ext>
                </a:extLst>
              </a:tr>
              <a:tr h="8363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4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Positif</a:t>
                      </a:r>
                      <a:endParaRPr lang="en-ID" sz="24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2</a:t>
                      </a:r>
                      <a:endParaRPr lang="en-ID" sz="2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  <a:endParaRPr lang="en-ID" sz="2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130</a:t>
                      </a:r>
                      <a:endParaRPr lang="en-ID" sz="2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1763902"/>
                  </a:ext>
                </a:extLst>
              </a:tr>
            </a:tbl>
          </a:graphicData>
        </a:graphic>
      </p:graphicFrame>
      <p:sp>
        <p:nvSpPr>
          <p:cNvPr id="13" name="TextBox 7">
            <a:extLst>
              <a:ext uri="{FF2B5EF4-FFF2-40B4-BE49-F238E27FC236}">
                <a16:creationId xmlns:a16="http://schemas.microsoft.com/office/drawing/2014/main" id="{A23ECA65-B698-44F0-9A12-2E5C6346AC0F}"/>
              </a:ext>
            </a:extLst>
          </p:cNvPr>
          <p:cNvSpPr txBox="1"/>
          <p:nvPr/>
        </p:nvSpPr>
        <p:spPr>
          <a:xfrm>
            <a:off x="11071550" y="2476307"/>
            <a:ext cx="5091424" cy="506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200" dirty="0" err="1">
                <a:latin typeface="Roboto" panose="02000000000000000000" pitchFamily="2" charset="0"/>
                <a:ea typeface="Roboto" panose="02000000000000000000" pitchFamily="2" charset="0"/>
              </a:rPr>
              <a:t>Akurasi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 			= 99%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2D0FFD54-E486-45D0-BE35-B0D822868255}"/>
              </a:ext>
            </a:extLst>
          </p:cNvPr>
          <p:cNvSpPr txBox="1"/>
          <p:nvPr/>
        </p:nvSpPr>
        <p:spPr>
          <a:xfrm>
            <a:off x="11071550" y="3506828"/>
            <a:ext cx="5228066" cy="506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Recall(Total)		= 0,99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A91880E0-98DF-49A8-B1FB-83BC5640C696}"/>
              </a:ext>
            </a:extLst>
          </p:cNvPr>
          <p:cNvSpPr txBox="1"/>
          <p:nvPr/>
        </p:nvSpPr>
        <p:spPr>
          <a:xfrm>
            <a:off x="11063083" y="4537349"/>
            <a:ext cx="5228066" cy="506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Precision (Total)	= 0,99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8957252A-69AC-4387-90A5-0F70F6D60024}"/>
              </a:ext>
            </a:extLst>
          </p:cNvPr>
          <p:cNvSpPr txBox="1"/>
          <p:nvPr/>
        </p:nvSpPr>
        <p:spPr>
          <a:xfrm>
            <a:off x="11063083" y="5448108"/>
            <a:ext cx="6313368" cy="506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F-Measure		= 0,99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60E5F835-ECF3-4179-BE5A-92A2F2870C67}"/>
              </a:ext>
            </a:extLst>
          </p:cNvPr>
          <p:cNvSpPr txBox="1"/>
          <p:nvPr/>
        </p:nvSpPr>
        <p:spPr>
          <a:xfrm>
            <a:off x="1028700" y="404049"/>
            <a:ext cx="134493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141414"/>
                </a:solidFill>
                <a:latin typeface="Caladea"/>
              </a:rPr>
              <a:t>Evaluasi</a:t>
            </a:r>
            <a:r>
              <a:rPr lang="en-US" sz="5000" dirty="0">
                <a:solidFill>
                  <a:srgbClr val="141414"/>
                </a:solidFill>
                <a:latin typeface="Caladea"/>
              </a:rPr>
              <a:t> </a:t>
            </a:r>
            <a:r>
              <a:rPr lang="en-US" sz="5000" dirty="0" err="1">
                <a:solidFill>
                  <a:srgbClr val="141414"/>
                </a:solidFill>
                <a:latin typeface="Caladea"/>
              </a:rPr>
              <a:t>svm</a:t>
            </a:r>
            <a:r>
              <a:rPr lang="en-US" sz="5000" dirty="0">
                <a:solidFill>
                  <a:srgbClr val="141414"/>
                </a:solidFill>
                <a:latin typeface="Caladea"/>
              </a:rPr>
              <a:t> </a:t>
            </a:r>
            <a:r>
              <a:rPr lang="en-US" sz="5000" dirty="0" err="1">
                <a:solidFill>
                  <a:srgbClr val="141414"/>
                </a:solidFill>
                <a:latin typeface="Caladea"/>
              </a:rPr>
              <a:t>dengan</a:t>
            </a:r>
            <a:r>
              <a:rPr lang="en-US" sz="5000" dirty="0">
                <a:solidFill>
                  <a:srgbClr val="141414"/>
                </a:solidFill>
                <a:latin typeface="Caladea"/>
              </a:rPr>
              <a:t> confusion matrix (data uji)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C18A6CE2-7844-4FE2-8675-C23A7E4FE74F}"/>
              </a:ext>
            </a:extLst>
          </p:cNvPr>
          <p:cNvSpPr txBox="1"/>
          <p:nvPr/>
        </p:nvSpPr>
        <p:spPr>
          <a:xfrm>
            <a:off x="920016" y="7273976"/>
            <a:ext cx="16447968" cy="1480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4000" dirty="0">
                <a:solidFill>
                  <a:srgbClr val="141414"/>
                </a:solidFill>
                <a:latin typeface="Caladea"/>
              </a:rPr>
              <a:t>*</a:t>
            </a:r>
            <a:r>
              <a:rPr lang="en-US" sz="4000" dirty="0" err="1">
                <a:solidFill>
                  <a:srgbClr val="141414"/>
                </a:solidFill>
                <a:latin typeface="Caladea"/>
              </a:rPr>
              <a:t>Pemilihan</a:t>
            </a:r>
            <a:r>
              <a:rPr lang="en-US" sz="4000" dirty="0">
                <a:solidFill>
                  <a:srgbClr val="141414"/>
                </a:solidFill>
                <a:latin typeface="Caladea"/>
              </a:rPr>
              <a:t> </a:t>
            </a:r>
            <a:r>
              <a:rPr lang="en-US" sz="4000" dirty="0" err="1">
                <a:solidFill>
                  <a:srgbClr val="141414"/>
                </a:solidFill>
                <a:latin typeface="Caladea"/>
              </a:rPr>
              <a:t>nilai</a:t>
            </a:r>
            <a:r>
              <a:rPr lang="en-US" sz="4000" dirty="0">
                <a:solidFill>
                  <a:srgbClr val="141414"/>
                </a:solidFill>
                <a:latin typeface="Caladea"/>
              </a:rPr>
              <a:t> cost </a:t>
            </a:r>
            <a:r>
              <a:rPr lang="en-US" sz="4000" dirty="0" err="1">
                <a:solidFill>
                  <a:srgbClr val="141414"/>
                </a:solidFill>
                <a:latin typeface="Caladea"/>
              </a:rPr>
              <a:t>dengan</a:t>
            </a:r>
            <a:r>
              <a:rPr lang="en-US" sz="4000" dirty="0">
                <a:solidFill>
                  <a:srgbClr val="141414"/>
                </a:solidFill>
                <a:latin typeface="Caladea"/>
              </a:rPr>
              <a:t> cross validation </a:t>
            </a:r>
            <a:r>
              <a:rPr lang="en-US" sz="4000" dirty="0" err="1">
                <a:solidFill>
                  <a:srgbClr val="141414"/>
                </a:solidFill>
                <a:latin typeface="Caladea"/>
              </a:rPr>
              <a:t>berpengaruh</a:t>
            </a:r>
            <a:r>
              <a:rPr lang="en-US" sz="4000" dirty="0">
                <a:solidFill>
                  <a:srgbClr val="141414"/>
                </a:solidFill>
                <a:latin typeface="Caladea"/>
              </a:rPr>
              <a:t> </a:t>
            </a:r>
            <a:r>
              <a:rPr lang="en-US" sz="4000" dirty="0" err="1">
                <a:solidFill>
                  <a:srgbClr val="141414"/>
                </a:solidFill>
                <a:latin typeface="Caladea"/>
              </a:rPr>
              <a:t>terhadap</a:t>
            </a:r>
            <a:r>
              <a:rPr lang="en-US" sz="4000" dirty="0">
                <a:solidFill>
                  <a:srgbClr val="141414"/>
                </a:solidFill>
                <a:latin typeface="Caladea"/>
              </a:rPr>
              <a:t> </a:t>
            </a:r>
            <a:r>
              <a:rPr lang="en-US" sz="4000" dirty="0" err="1">
                <a:solidFill>
                  <a:srgbClr val="141414"/>
                </a:solidFill>
                <a:latin typeface="Caladea"/>
              </a:rPr>
              <a:t>hasil</a:t>
            </a:r>
            <a:r>
              <a:rPr lang="en-US" sz="4000" dirty="0">
                <a:solidFill>
                  <a:srgbClr val="141414"/>
                </a:solidFill>
                <a:latin typeface="Caladea"/>
              </a:rPr>
              <a:t> </a:t>
            </a:r>
            <a:r>
              <a:rPr lang="en-US" sz="4000" dirty="0" err="1">
                <a:solidFill>
                  <a:srgbClr val="141414"/>
                </a:solidFill>
                <a:latin typeface="Caladea"/>
              </a:rPr>
              <a:t>klasifikasi</a:t>
            </a:r>
            <a:r>
              <a:rPr lang="en-US" sz="4000" dirty="0">
                <a:solidFill>
                  <a:srgbClr val="141414"/>
                </a:solidFill>
                <a:latin typeface="Caladea"/>
              </a:rPr>
              <a:t> SVM</a:t>
            </a:r>
          </a:p>
        </p:txBody>
      </p:sp>
    </p:spTree>
    <p:extLst>
      <p:ext uri="{BB962C8B-B14F-4D97-AF65-F5344CB8AC3E}">
        <p14:creationId xmlns:p14="http://schemas.microsoft.com/office/powerpoint/2010/main" val="4015463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A74C10B5-E206-4839-AC17-4A05808B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23025" y="5807210"/>
            <a:ext cx="6551917" cy="376052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836F3BF-11D4-48B5-A67C-D0837CD18E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389715" y="1525493"/>
            <a:ext cx="7053830" cy="39355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43000" y="468993"/>
            <a:ext cx="1099917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141414"/>
                </a:solidFill>
                <a:latin typeface="Caladea"/>
              </a:rPr>
              <a:t>Hasil </a:t>
            </a:r>
            <a:r>
              <a:rPr lang="en-US" sz="5000" dirty="0" err="1">
                <a:solidFill>
                  <a:srgbClr val="141414"/>
                </a:solidFill>
                <a:latin typeface="Caladea"/>
              </a:rPr>
              <a:t>Klasifikasi</a:t>
            </a:r>
            <a:r>
              <a:rPr lang="en-US" sz="5000" dirty="0">
                <a:solidFill>
                  <a:srgbClr val="141414"/>
                </a:solidFill>
                <a:latin typeface="Caladea"/>
              </a:rPr>
              <a:t> SVM pada dataset 1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6613" y="1892902"/>
            <a:ext cx="6497737" cy="362526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891978" y="5461014"/>
            <a:ext cx="207006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488FDB"/>
                </a:solidFill>
                <a:latin typeface="Arima Madurai Light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17071" y="5235013"/>
            <a:ext cx="204300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488FDB"/>
                </a:solidFill>
                <a:latin typeface="Arima Madurai Light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11226" y="9351439"/>
            <a:ext cx="568509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488FDB"/>
                </a:solidFill>
                <a:latin typeface="Arima Madurai Light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15230" y="9201150"/>
            <a:ext cx="21228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488FDB"/>
                </a:solidFill>
                <a:latin typeface="Arima Madurai Light"/>
              </a:rPr>
              <a:t>4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E097187-0302-4487-873D-EA0A3F91999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389715" y="5643517"/>
            <a:ext cx="7053830" cy="352701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>
            <a:extLst>
              <a:ext uri="{FF2B5EF4-FFF2-40B4-BE49-F238E27FC236}">
                <a16:creationId xmlns:a16="http://schemas.microsoft.com/office/drawing/2014/main" id="{4C6D1A9A-1464-4FE6-8F7F-6F583EB9D4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5808462"/>
            <a:ext cx="6438900" cy="39301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t="2420" b="2420"/>
          <a:stretch>
            <a:fillRect/>
          </a:stretch>
        </p:blipFill>
        <p:spPr>
          <a:xfrm>
            <a:off x="9986081" y="1631784"/>
            <a:ext cx="6677541" cy="354521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020276" y="5269853"/>
            <a:ext cx="207006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488FDB"/>
                </a:solidFill>
                <a:latin typeface="Arima Madurai Light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44504" y="5284154"/>
            <a:ext cx="204300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488FDB"/>
                </a:solidFill>
                <a:latin typeface="Arima Madurai Light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40091" y="9693789"/>
            <a:ext cx="191718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488FDB"/>
                </a:solidFill>
                <a:latin typeface="Arima Madurai Light"/>
              </a:rPr>
              <a:t>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44504" y="9659204"/>
            <a:ext cx="21228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488FDB"/>
                </a:solidFill>
                <a:latin typeface="Arima Madurai Light"/>
              </a:rPr>
              <a:t>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8679"/>
            <a:ext cx="130683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Hasil </a:t>
            </a:r>
            <a:r>
              <a:rPr lang="en-US" sz="5000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Klasifikasi</a:t>
            </a:r>
            <a:r>
              <a:rPr lang="en-US" sz="5000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SVM pada dataset 2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FB418B4-67A9-4A09-B27F-90056B7D68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95" r="2695"/>
          <a:stretch>
            <a:fillRect/>
          </a:stretch>
        </p:blipFill>
        <p:spPr>
          <a:xfrm>
            <a:off x="1345362" y="1636645"/>
            <a:ext cx="6003469" cy="3540353"/>
          </a:xfrm>
          <a:prstGeom prst="rect">
            <a:avLst/>
          </a:prstGeom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5BC2CA91-5EDC-4106-8710-1A78B6210FB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098828" y="6255877"/>
            <a:ext cx="6438900" cy="340332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4375" b="315"/>
          <a:stretch>
            <a:fillRect/>
          </a:stretch>
        </p:blipFill>
        <p:spPr>
          <a:xfrm>
            <a:off x="1028700" y="6132225"/>
            <a:ext cx="6740176" cy="358412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140091" y="5510155"/>
            <a:ext cx="207006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488FDB"/>
                </a:solidFill>
                <a:latin typeface="Arima Madurai Light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44504" y="5284154"/>
            <a:ext cx="204300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488FDB"/>
                </a:solidFill>
                <a:latin typeface="Arima Madurai Light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40091" y="9693789"/>
            <a:ext cx="207006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488FDB"/>
                </a:solidFill>
                <a:latin typeface="Arima Madurai Light"/>
              </a:rPr>
              <a:t>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44504" y="9659204"/>
            <a:ext cx="212283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488FDB"/>
                </a:solidFill>
                <a:latin typeface="Arima Madurai Light"/>
              </a:rPr>
              <a:t>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7778" y="195930"/>
            <a:ext cx="14820900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4400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Hasil </a:t>
            </a:r>
            <a:r>
              <a:rPr lang="en-US" sz="4400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Klasifikasi</a:t>
            </a:r>
            <a:r>
              <a:rPr lang="en-US" sz="4400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SVM pada dataset 3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75351E87-D4C8-4030-A6F7-3CD38D570A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35769" y="1795623"/>
            <a:ext cx="6215650" cy="3467878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8B03AEE1-4180-4FB1-8A4C-619928CACE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106" b="3106"/>
          <a:stretch>
            <a:fillRect/>
          </a:stretch>
        </p:blipFill>
        <p:spPr>
          <a:xfrm>
            <a:off x="9777119" y="1684064"/>
            <a:ext cx="7053830" cy="3690995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B4833FAF-FF48-41F6-ABF5-8B757AEB7F1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783680" y="5849057"/>
            <a:ext cx="6980320" cy="352701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106811" y="5690995"/>
            <a:ext cx="6099951" cy="362932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228305" y="5284154"/>
            <a:ext cx="207006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488FDB"/>
                </a:solidFill>
                <a:latin typeface="Arima Madurai Light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44504" y="5284154"/>
            <a:ext cx="204300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488FDB"/>
                </a:solidFill>
                <a:latin typeface="Arima Madurai Light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28305" y="9263174"/>
            <a:ext cx="191718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488FDB"/>
                </a:solidFill>
                <a:latin typeface="Arima Madurai Light"/>
              </a:rPr>
              <a:t>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87287" y="9263174"/>
            <a:ext cx="31443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488FDB"/>
                </a:solidFill>
                <a:latin typeface="Arima Madurai Light"/>
              </a:rPr>
              <a:t>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6800" y="328748"/>
            <a:ext cx="128778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Hasil </a:t>
            </a:r>
            <a:r>
              <a:rPr lang="en-US" sz="5000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Klasifikasi</a:t>
            </a:r>
            <a:r>
              <a:rPr lang="en-US" sz="5000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SVM pada dataset 4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E532378F-8EB5-4C11-AFDA-AA88B136B9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91" b="1391"/>
          <a:stretch>
            <a:fillRect/>
          </a:stretch>
        </p:blipFill>
        <p:spPr>
          <a:xfrm>
            <a:off x="1358742" y="1098190"/>
            <a:ext cx="6677541" cy="3704506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2585F802-D291-4A80-9AF5-CBA46DB23D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707883" y="1077115"/>
            <a:ext cx="6677541" cy="3725580"/>
          </a:xfrm>
          <a:prstGeom prst="rect">
            <a:avLst/>
          </a:prstGeom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1275F7DD-2B4C-4014-802B-38BE15A506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135" b="3135"/>
          <a:stretch>
            <a:fillRect/>
          </a:stretch>
        </p:blipFill>
        <p:spPr>
          <a:xfrm>
            <a:off x="1237482" y="5822763"/>
            <a:ext cx="6943708" cy="352970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019800" y="508239"/>
            <a:ext cx="1099917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noProof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Hasil Keseluruhan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89455" y="3103857"/>
            <a:ext cx="5538831" cy="2811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8"/>
              </a:lnSpc>
              <a:spcBef>
                <a:spcPct val="0"/>
              </a:spcBef>
            </a:pPr>
            <a:r>
              <a:rPr lang="en-US" sz="2600" noProof="1">
                <a:solidFill>
                  <a:srgbClr val="141414"/>
                </a:solidFill>
                <a:latin typeface="Roboto"/>
              </a:rPr>
              <a:t>Berdasarkan hasil pengujian confsuion matrix menggunakan kernel SVM terhadap 4 (empat) perbandingan data training dan data testing, menghasilkan nilai cost dan hasil akurasi sebagai berikut: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8F1FBEFC-4B80-4389-B12C-F36B659E02D0}"/>
              </a:ext>
            </a:extLst>
          </p:cNvPr>
          <p:cNvSpPr txBox="1"/>
          <p:nvPr/>
        </p:nvSpPr>
        <p:spPr>
          <a:xfrm>
            <a:off x="9677400" y="2007416"/>
            <a:ext cx="6705600" cy="657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2400" noProof="1">
                <a:solidFill>
                  <a:srgbClr val="141414"/>
                </a:solidFill>
                <a:latin typeface="Caladea"/>
              </a:rPr>
              <a:t>Nilai C (cost) pada setiap pengujian (satuan standar)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FA8EBCAF-8A32-4766-BB0B-66D8EA78B08F}"/>
              </a:ext>
            </a:extLst>
          </p:cNvPr>
          <p:cNvSpPr txBox="1"/>
          <p:nvPr/>
        </p:nvSpPr>
        <p:spPr>
          <a:xfrm>
            <a:off x="9677400" y="5600700"/>
            <a:ext cx="6096000" cy="657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2400" noProof="1">
                <a:solidFill>
                  <a:srgbClr val="141414"/>
                </a:solidFill>
                <a:latin typeface="Caladea"/>
              </a:rPr>
              <a:t>Nilai Akurasi pada setiap pengujian (satuan %)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1C1470F-DFB3-481D-AC89-0C88ABF90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231596"/>
              </p:ext>
            </p:extLst>
          </p:nvPr>
        </p:nvGraphicFramePr>
        <p:xfrm>
          <a:off x="7516906" y="2815514"/>
          <a:ext cx="9906000" cy="2819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0471">
                  <a:extLst>
                    <a:ext uri="{9D8B030D-6E8A-4147-A177-3AD203B41FA5}">
                      <a16:colId xmlns:a16="http://schemas.microsoft.com/office/drawing/2014/main" val="2962642866"/>
                    </a:ext>
                  </a:extLst>
                </a:gridCol>
                <a:gridCol w="1980471">
                  <a:extLst>
                    <a:ext uri="{9D8B030D-6E8A-4147-A177-3AD203B41FA5}">
                      <a16:colId xmlns:a16="http://schemas.microsoft.com/office/drawing/2014/main" val="1936150013"/>
                    </a:ext>
                  </a:extLst>
                </a:gridCol>
                <a:gridCol w="1981686">
                  <a:extLst>
                    <a:ext uri="{9D8B030D-6E8A-4147-A177-3AD203B41FA5}">
                      <a16:colId xmlns:a16="http://schemas.microsoft.com/office/drawing/2014/main" val="115086150"/>
                    </a:ext>
                  </a:extLst>
                </a:gridCol>
                <a:gridCol w="1981686">
                  <a:extLst>
                    <a:ext uri="{9D8B030D-6E8A-4147-A177-3AD203B41FA5}">
                      <a16:colId xmlns:a16="http://schemas.microsoft.com/office/drawing/2014/main" val="190397816"/>
                    </a:ext>
                  </a:extLst>
                </a:gridCol>
                <a:gridCol w="1981686">
                  <a:extLst>
                    <a:ext uri="{9D8B030D-6E8A-4147-A177-3AD203B41FA5}">
                      <a16:colId xmlns:a16="http://schemas.microsoft.com/office/drawing/2014/main" val="523947750"/>
                    </a:ext>
                  </a:extLst>
                </a:gridCol>
              </a:tblGrid>
              <a:tr h="56388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Dataset 1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Dataset 2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Dataset 3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Dataset 4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7875911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Radial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1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  <a:endParaRPr lang="en-ID" sz="1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7045498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Linear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  <a:endParaRPr lang="en-ID" sz="1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1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8923681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Polynomial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100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100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10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787046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Sigomoid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  <a:endParaRPr lang="en-ID" sz="18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0,1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0,1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0,1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363013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1B601A6-D209-444D-924F-A1CDC3F1E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250780"/>
              </p:ext>
            </p:extLst>
          </p:nvPr>
        </p:nvGraphicFramePr>
        <p:xfrm>
          <a:off x="7516906" y="6515100"/>
          <a:ext cx="9906000" cy="30670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0471">
                  <a:extLst>
                    <a:ext uri="{9D8B030D-6E8A-4147-A177-3AD203B41FA5}">
                      <a16:colId xmlns:a16="http://schemas.microsoft.com/office/drawing/2014/main" val="362883732"/>
                    </a:ext>
                  </a:extLst>
                </a:gridCol>
                <a:gridCol w="1980471">
                  <a:extLst>
                    <a:ext uri="{9D8B030D-6E8A-4147-A177-3AD203B41FA5}">
                      <a16:colId xmlns:a16="http://schemas.microsoft.com/office/drawing/2014/main" val="1881259270"/>
                    </a:ext>
                  </a:extLst>
                </a:gridCol>
                <a:gridCol w="1981686">
                  <a:extLst>
                    <a:ext uri="{9D8B030D-6E8A-4147-A177-3AD203B41FA5}">
                      <a16:colId xmlns:a16="http://schemas.microsoft.com/office/drawing/2014/main" val="1434438689"/>
                    </a:ext>
                  </a:extLst>
                </a:gridCol>
                <a:gridCol w="1981686">
                  <a:extLst>
                    <a:ext uri="{9D8B030D-6E8A-4147-A177-3AD203B41FA5}">
                      <a16:colId xmlns:a16="http://schemas.microsoft.com/office/drawing/2014/main" val="548306337"/>
                    </a:ext>
                  </a:extLst>
                </a:gridCol>
                <a:gridCol w="1981686">
                  <a:extLst>
                    <a:ext uri="{9D8B030D-6E8A-4147-A177-3AD203B41FA5}">
                      <a16:colId xmlns:a16="http://schemas.microsoft.com/office/drawing/2014/main" val="3722975157"/>
                    </a:ext>
                  </a:extLst>
                </a:gridCol>
              </a:tblGrid>
              <a:tr h="61341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Dataset 1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Dataset 2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Dataset 3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Dataset 4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2832518"/>
                  </a:ext>
                </a:extLst>
              </a:tr>
              <a:tr h="61341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Radial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99 %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99</a:t>
                      </a:r>
                      <a:r>
                        <a:rPr lang="en-ID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%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100</a:t>
                      </a:r>
                      <a:r>
                        <a:rPr lang="en-ID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%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100 %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1109249"/>
                  </a:ext>
                </a:extLst>
              </a:tr>
              <a:tr h="61341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Linear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100 %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  <a:r>
                        <a:rPr lang="en-ID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00 %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</a:t>
                      </a:r>
                      <a:r>
                        <a:rPr lang="en-ID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0 %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100 %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6998649"/>
                  </a:ext>
                </a:extLst>
              </a:tr>
              <a:tr h="61341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Polynomial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</a:t>
                      </a:r>
                      <a:r>
                        <a:rPr lang="en-ID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0 %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  <a:r>
                        <a:rPr lang="en-ID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00 %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</a:t>
                      </a:r>
                      <a:r>
                        <a:rPr lang="en-ID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0 %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100 %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8545476"/>
                  </a:ext>
                </a:extLst>
              </a:tr>
              <a:tr h="61341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Sigomoid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94</a:t>
                      </a:r>
                      <a:r>
                        <a:rPr lang="en-ID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%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93 %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89</a:t>
                      </a:r>
                      <a:r>
                        <a:rPr lang="en-ID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%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95 %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89054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4953000" y="491427"/>
            <a:ext cx="9075090" cy="75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4800" dirty="0" err="1">
                <a:latin typeface="Roboto Bold"/>
              </a:rPr>
              <a:t>Contoh</a:t>
            </a:r>
            <a:r>
              <a:rPr lang="en-US" sz="4800" dirty="0">
                <a:latin typeface="Roboto Bold"/>
              </a:rPr>
              <a:t> </a:t>
            </a:r>
            <a:r>
              <a:rPr lang="en-US" sz="4800" dirty="0" err="1">
                <a:latin typeface="Roboto Bold"/>
              </a:rPr>
              <a:t>Respons</a:t>
            </a:r>
            <a:r>
              <a:rPr lang="en-US" sz="4800" dirty="0">
                <a:latin typeface="Roboto Bold"/>
              </a:rPr>
              <a:t> Masyarakat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28CB1C-5469-4F6B-BEE0-56B8BE966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291" y="7412413"/>
            <a:ext cx="6487430" cy="17242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17926F-E221-45D7-9F9C-51BB58213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291" y="4864616"/>
            <a:ext cx="6487430" cy="22196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052269-180E-4693-BA4D-CC6B7A250E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146" y="1636003"/>
            <a:ext cx="6487430" cy="29055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FC56BC-88C4-4B88-9CB7-6FF3356D44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96" y="5524960"/>
            <a:ext cx="7985704" cy="18385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51D284-8337-4D2B-9BFA-358EB971B0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2" y="7461415"/>
            <a:ext cx="6306430" cy="17528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1111DE9-D1F9-49AC-999A-10683811A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96" y="3861091"/>
            <a:ext cx="6344535" cy="162900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8B042D-38D2-4044-ADB7-80B3ECF0B1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96" y="2092871"/>
            <a:ext cx="6449325" cy="158137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4579141" y="5448300"/>
            <a:ext cx="6954012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400000">
            <a:off x="-3130853" y="-3419856"/>
            <a:ext cx="6954012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400335"/>
            <a:ext cx="1099917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Hasil rata-rata confusion matrix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8686F8-560B-4E95-8230-8861152EA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091594"/>
              </p:ext>
            </p:extLst>
          </p:nvPr>
        </p:nvGraphicFramePr>
        <p:xfrm>
          <a:off x="1054100" y="1450701"/>
          <a:ext cx="9220198" cy="27212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43361">
                  <a:extLst>
                    <a:ext uri="{9D8B030D-6E8A-4147-A177-3AD203B41FA5}">
                      <a16:colId xmlns:a16="http://schemas.microsoft.com/office/drawing/2014/main" val="2962642866"/>
                    </a:ext>
                  </a:extLst>
                </a:gridCol>
                <a:gridCol w="1843361">
                  <a:extLst>
                    <a:ext uri="{9D8B030D-6E8A-4147-A177-3AD203B41FA5}">
                      <a16:colId xmlns:a16="http://schemas.microsoft.com/office/drawing/2014/main" val="1936150013"/>
                    </a:ext>
                  </a:extLst>
                </a:gridCol>
                <a:gridCol w="1844492">
                  <a:extLst>
                    <a:ext uri="{9D8B030D-6E8A-4147-A177-3AD203B41FA5}">
                      <a16:colId xmlns:a16="http://schemas.microsoft.com/office/drawing/2014/main" val="115086150"/>
                    </a:ext>
                  </a:extLst>
                </a:gridCol>
                <a:gridCol w="1844492">
                  <a:extLst>
                    <a:ext uri="{9D8B030D-6E8A-4147-A177-3AD203B41FA5}">
                      <a16:colId xmlns:a16="http://schemas.microsoft.com/office/drawing/2014/main" val="190397816"/>
                    </a:ext>
                  </a:extLst>
                </a:gridCol>
                <a:gridCol w="1844492">
                  <a:extLst>
                    <a:ext uri="{9D8B030D-6E8A-4147-A177-3AD203B41FA5}">
                      <a16:colId xmlns:a16="http://schemas.microsoft.com/office/drawing/2014/main" val="523947750"/>
                    </a:ext>
                  </a:extLst>
                </a:gridCol>
              </a:tblGrid>
              <a:tr h="5442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2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Dataset 1</a:t>
                      </a:r>
                      <a:endParaRPr lang="en-ID" sz="2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Dataset 2</a:t>
                      </a:r>
                      <a:endParaRPr lang="en-ID" sz="2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Dataset 3</a:t>
                      </a:r>
                      <a:endParaRPr lang="en-ID" sz="2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Dataset 4</a:t>
                      </a:r>
                      <a:endParaRPr lang="en-ID" sz="2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7875911"/>
                  </a:ext>
                </a:extLst>
              </a:tr>
              <a:tr h="5442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Akurasi</a:t>
                      </a:r>
                      <a:endParaRPr lang="en-ID" sz="2400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0,9825</a:t>
                      </a:r>
                      <a:endParaRPr lang="en-ID" sz="24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0,98</a:t>
                      </a:r>
                      <a:endParaRPr lang="en-ID" sz="24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0,9725</a:t>
                      </a:r>
                      <a:endParaRPr lang="en-ID" sz="24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0,9875</a:t>
                      </a:r>
                      <a:endParaRPr lang="en-ID" sz="24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7045498"/>
                  </a:ext>
                </a:extLst>
              </a:tr>
              <a:tr h="5442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Recall</a:t>
                      </a:r>
                      <a:endParaRPr lang="en-ID" sz="2400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0,98</a:t>
                      </a:r>
                      <a:endParaRPr lang="en-ID" sz="24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0,98</a:t>
                      </a:r>
                      <a:endParaRPr lang="en-ID" sz="24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0,97</a:t>
                      </a:r>
                      <a:endParaRPr lang="en-ID" sz="24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0,98</a:t>
                      </a:r>
                      <a:endParaRPr lang="en-ID" sz="24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8923681"/>
                  </a:ext>
                </a:extLst>
              </a:tr>
              <a:tr h="5442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Precision</a:t>
                      </a:r>
                      <a:endParaRPr lang="en-ID" sz="2400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0,98</a:t>
                      </a:r>
                      <a:endParaRPr lang="en-ID" sz="24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0,98</a:t>
                      </a:r>
                      <a:endParaRPr lang="en-ID" sz="24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0,97</a:t>
                      </a:r>
                      <a:endParaRPr lang="en-ID" sz="24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0,98</a:t>
                      </a:r>
                      <a:endParaRPr lang="en-ID" sz="24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787046"/>
                  </a:ext>
                </a:extLst>
              </a:tr>
              <a:tr h="54425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F-Measure</a:t>
                      </a:r>
                      <a:endParaRPr lang="en-ID" sz="2400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0,98</a:t>
                      </a:r>
                      <a:endParaRPr lang="en-ID" sz="24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0,98</a:t>
                      </a:r>
                      <a:endParaRPr lang="en-ID" sz="24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0,97</a:t>
                      </a:r>
                      <a:endParaRPr lang="en-ID" sz="24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0,98</a:t>
                      </a:r>
                      <a:endParaRPr lang="en-ID" sz="24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363013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BD675C6-473C-4CA4-B2D4-8CFCFF844D5D}"/>
              </a:ext>
            </a:extLst>
          </p:cNvPr>
          <p:cNvSpPr txBox="1"/>
          <p:nvPr/>
        </p:nvSpPr>
        <p:spPr>
          <a:xfrm>
            <a:off x="10820400" y="2117554"/>
            <a:ext cx="5879128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US" sz="2800" b="1" dirty="0" err="1">
                <a:latin typeface="Roboto" panose="02000000000000000000" pitchFamily="2" charset="0"/>
                <a:ea typeface="Roboto" panose="02000000000000000000" pitchFamily="2" charset="0"/>
              </a:rPr>
              <a:t>Keterangan</a:t>
            </a:r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proses SVM:</a:t>
            </a:r>
          </a:p>
          <a:p>
            <a:pPr lvl="0" algn="just"/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just"/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Berdasarkan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grafik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 diagram garis, 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diketehaui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bahwa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nilai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perbandingan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 pada dataset 4 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memiliki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hasil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 yang paling 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tinggi</a:t>
            </a: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just"/>
            <a:endParaRPr lang="en-US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just"/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maka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nilai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terbaik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 pada 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pengujian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 SVM 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ini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adalah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pengujian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dengan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perbandingan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 data training dan data testing 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sebesar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 90:10.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469FC7B-026C-46CD-912E-F5F1388DA2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5030464"/>
              </p:ext>
            </p:extLst>
          </p:nvPr>
        </p:nvGraphicFramePr>
        <p:xfrm>
          <a:off x="993531" y="4441267"/>
          <a:ext cx="9280767" cy="5198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-3130853" y="-3419856"/>
            <a:ext cx="6954012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400000">
            <a:off x="14579141" y="5448300"/>
            <a:ext cx="6954012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66800" y="543467"/>
            <a:ext cx="1099917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Hasil </a:t>
            </a:r>
            <a:r>
              <a:rPr lang="en-US" sz="5000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sentimen</a:t>
            </a:r>
            <a:r>
              <a:rPr lang="en-US" sz="5000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pada </a:t>
            </a:r>
            <a:r>
              <a:rPr lang="en-US" sz="5000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keseluruhan</a:t>
            </a:r>
            <a:r>
              <a:rPr lang="en-US" sz="5000" dirty="0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3791B7B-A776-4B3A-92EC-5DDAEF2BAA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1517669"/>
              </p:ext>
            </p:extLst>
          </p:nvPr>
        </p:nvGraphicFramePr>
        <p:xfrm>
          <a:off x="1248085" y="1638300"/>
          <a:ext cx="9314830" cy="5559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E6396E3B-5E0E-4D67-97C6-823EC2286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210291"/>
              </p:ext>
            </p:extLst>
          </p:nvPr>
        </p:nvGraphicFramePr>
        <p:xfrm>
          <a:off x="9402457" y="2613197"/>
          <a:ext cx="7471095" cy="3609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2280">
                  <a:extLst>
                    <a:ext uri="{9D8B030D-6E8A-4147-A177-3AD203B41FA5}">
                      <a16:colId xmlns:a16="http://schemas.microsoft.com/office/drawing/2014/main" val="1260559379"/>
                    </a:ext>
                  </a:extLst>
                </a:gridCol>
                <a:gridCol w="2476871">
                  <a:extLst>
                    <a:ext uri="{9D8B030D-6E8A-4147-A177-3AD203B41FA5}">
                      <a16:colId xmlns:a16="http://schemas.microsoft.com/office/drawing/2014/main" val="846956133"/>
                    </a:ext>
                  </a:extLst>
                </a:gridCol>
                <a:gridCol w="2451944">
                  <a:extLst>
                    <a:ext uri="{9D8B030D-6E8A-4147-A177-3AD203B41FA5}">
                      <a16:colId xmlns:a16="http://schemas.microsoft.com/office/drawing/2014/main" val="3924851245"/>
                    </a:ext>
                  </a:extLst>
                </a:gridCol>
              </a:tblGrid>
              <a:tr h="1087983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Data</a:t>
                      </a:r>
                      <a:endParaRPr lang="en-ID" sz="2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Persentase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Frekuensi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11448"/>
                  </a:ext>
                </a:extLst>
              </a:tr>
              <a:tr h="630339">
                <a:tc>
                  <a:txBody>
                    <a:bodyPr/>
                    <a:lstStyle/>
                    <a:p>
                      <a:r>
                        <a:rPr lang="en-US" sz="28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Negatif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272320"/>
                  </a:ext>
                </a:extLst>
              </a:tr>
              <a:tr h="630339">
                <a:tc>
                  <a:txBody>
                    <a:bodyPr/>
                    <a:lstStyle/>
                    <a:p>
                      <a:r>
                        <a:rPr lang="en-US" sz="28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33 %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006918"/>
                  </a:ext>
                </a:extLst>
              </a:tr>
              <a:tr h="630339">
                <a:tc>
                  <a:txBody>
                    <a:bodyPr/>
                    <a:lstStyle/>
                    <a:p>
                      <a:r>
                        <a:rPr lang="en-US" sz="28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Positif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35 %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846584"/>
                  </a:ext>
                </a:extLst>
              </a:tr>
              <a:tr h="630339">
                <a:tc>
                  <a:txBody>
                    <a:bodyPr/>
                    <a:lstStyle/>
                    <a:p>
                      <a:endParaRPr lang="en-ID" sz="2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noProof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8481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E5F6B4C-8FAF-493E-91D2-078D5BC59CAA}"/>
              </a:ext>
            </a:extLst>
          </p:cNvPr>
          <p:cNvSpPr txBox="1"/>
          <p:nvPr/>
        </p:nvSpPr>
        <p:spPr>
          <a:xfrm>
            <a:off x="1066800" y="7701285"/>
            <a:ext cx="13944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Berdasarkan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hasil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keseluruhan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sentimen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diketahui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bahwa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tingkat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kepuasan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masyarakat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Indonesia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khususnya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pengguna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Twitter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terhadap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penerapan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kartu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prakerja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adalah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35%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berdasarkan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sentimen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positif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. Hasil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validitas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klasifikasi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dengan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metode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lexicon based dan support vector machine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memiliki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nilai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akurasi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98%.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03300" y="1333500"/>
            <a:ext cx="15749618" cy="91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8"/>
              </a:lnSpc>
              <a:spcBef>
                <a:spcPct val="0"/>
              </a:spcBef>
            </a:pPr>
            <a:r>
              <a:rPr lang="en-US" sz="2600" noProof="1">
                <a:solidFill>
                  <a:srgbClr val="000000"/>
                </a:solidFill>
                <a:latin typeface="Roboto"/>
              </a:rPr>
              <a:t>Perbandingan model klasifikasi analisis sentiment penelitian ini dengan penelitian sebelumnya yang menggunakan metode perhitungan yang sama.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3300" y="323850"/>
            <a:ext cx="1099917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Interpretasi</a:t>
            </a:r>
            <a:endParaRPr lang="en-US" sz="5000" dirty="0">
              <a:solidFill>
                <a:srgbClr val="14141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AD210E-956A-4F29-BC3B-9A22CA13A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347732"/>
              </p:ext>
            </p:extLst>
          </p:nvPr>
        </p:nvGraphicFramePr>
        <p:xfrm>
          <a:off x="977900" y="3543300"/>
          <a:ext cx="8631766" cy="42214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57280">
                  <a:extLst>
                    <a:ext uri="{9D8B030D-6E8A-4147-A177-3AD203B41FA5}">
                      <a16:colId xmlns:a16="http://schemas.microsoft.com/office/drawing/2014/main" val="362883732"/>
                    </a:ext>
                  </a:extLst>
                </a:gridCol>
                <a:gridCol w="2157280">
                  <a:extLst>
                    <a:ext uri="{9D8B030D-6E8A-4147-A177-3AD203B41FA5}">
                      <a16:colId xmlns:a16="http://schemas.microsoft.com/office/drawing/2014/main" val="1881259270"/>
                    </a:ext>
                  </a:extLst>
                </a:gridCol>
                <a:gridCol w="2158603">
                  <a:extLst>
                    <a:ext uri="{9D8B030D-6E8A-4147-A177-3AD203B41FA5}">
                      <a16:colId xmlns:a16="http://schemas.microsoft.com/office/drawing/2014/main" val="1434438689"/>
                    </a:ext>
                  </a:extLst>
                </a:gridCol>
                <a:gridCol w="2158603">
                  <a:extLst>
                    <a:ext uri="{9D8B030D-6E8A-4147-A177-3AD203B41FA5}">
                      <a16:colId xmlns:a16="http://schemas.microsoft.com/office/drawing/2014/main" val="548306337"/>
                    </a:ext>
                  </a:extLst>
                </a:gridCol>
              </a:tblGrid>
              <a:tr h="878820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Klasifikasi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Analisis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Sentimen</a:t>
                      </a:r>
                      <a:endParaRPr lang="en-ID" sz="24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Metode</a:t>
                      </a:r>
                      <a:endParaRPr lang="en-ID" sz="24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Linear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Polynomial</a:t>
                      </a: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2832518"/>
                  </a:ext>
                </a:extLst>
              </a:tr>
              <a:tr h="878820"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SVM</a:t>
                      </a:r>
                      <a:endParaRPr lang="en-ID" sz="2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SVM - Lexicon</a:t>
                      </a:r>
                      <a:endParaRPr lang="en-ID" sz="2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SVM - Lexicon</a:t>
                      </a:r>
                      <a:endParaRPr lang="en-ID" sz="2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4756332"/>
                  </a:ext>
                </a:extLst>
              </a:tr>
              <a:tr h="1113537">
                <a:tc v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n-ID" sz="18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Ahmad et al,. (2018)</a:t>
                      </a:r>
                      <a:endParaRPr lang="en-ID" sz="2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Putranti</a:t>
                      </a:r>
                      <a:r>
                        <a:rPr lang="en-US" sz="2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24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Winarko</a:t>
                      </a:r>
                      <a:r>
                        <a:rPr lang="en-US" sz="2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 (2014)</a:t>
                      </a:r>
                      <a:endParaRPr lang="en-ID" sz="2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Fikri Rama</a:t>
                      </a:r>
                      <a:endParaRPr lang="en-ID" sz="2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0426597"/>
                  </a:ext>
                </a:extLst>
              </a:tr>
              <a:tr h="8788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Akurasi</a:t>
                      </a:r>
                      <a:endParaRPr lang="en-ID" sz="24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2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84 %</a:t>
                      </a:r>
                      <a:endParaRPr lang="en-ID" sz="2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95</a:t>
                      </a:r>
                      <a:r>
                        <a:rPr lang="en-ID" sz="2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%</a:t>
                      </a:r>
                      <a:endParaRPr lang="en-ID" sz="2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98</a:t>
                      </a:r>
                      <a:r>
                        <a:rPr lang="en-ID" sz="2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%</a:t>
                      </a:r>
                      <a:endParaRPr lang="en-ID" sz="2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11092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B94B833-BE6D-4BAD-A5F7-B560AC403162}"/>
              </a:ext>
            </a:extLst>
          </p:cNvPr>
          <p:cNvSpPr txBox="1"/>
          <p:nvPr/>
        </p:nvSpPr>
        <p:spPr>
          <a:xfrm>
            <a:off x="10668000" y="2247212"/>
            <a:ext cx="7150100" cy="7909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Faktor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Pengaruh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perbandingan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Akurasi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lvl="0" algn="just"/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*Ahmad 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Dataset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pengujian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= 2000 Data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Preprocessing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tanpa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Lemmization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/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Normalisasi</a:t>
            </a: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Pelabelan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Manual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Pembobotan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TF-IDF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Label (2 Kelas : Positive dan Negative)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SVM : Polynomial</a:t>
            </a:r>
          </a:p>
          <a:p>
            <a:pPr lvl="0" algn="just"/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just"/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Putranti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dan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Winarko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Dataset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pengujian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= 73 Data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Preprocessing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tanpa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Lemmization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/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Normalisasi</a:t>
            </a: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Pelabelan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Lexicon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Pembobotan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TF-IDF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Label (3 Kelas)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SVM : Linear, Radial, Polynomial, Sigmoid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just"/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*Fikri Rama 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Dataset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pengujian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= 94 Data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Preprocessing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dengan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Lemmization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/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Normalisasi</a:t>
            </a: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Pelabelan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Lexicon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Pembobotan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Word2vec-ngram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Label (3 Kelas)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SVM : Linear, Radial, Polynomial, Sigmoid</a:t>
            </a:r>
          </a:p>
          <a:p>
            <a:pPr lvl="0" algn="just"/>
            <a:endParaRPr lang="en-US" sz="28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8675" y="981075"/>
            <a:ext cx="7610651" cy="567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 dirty="0">
                <a:solidFill>
                  <a:srgbClr val="191919"/>
                </a:solidFill>
                <a:latin typeface="Roboto"/>
              </a:rPr>
              <a:t>KESIMPULAN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00797" y="2153081"/>
            <a:ext cx="17066523" cy="118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3" lvl="1" indent="-237491" algn="just">
              <a:lnSpc>
                <a:spcPts val="3146"/>
              </a:lnSpc>
              <a:buFont typeface="Arial"/>
              <a:buChar char="•"/>
            </a:pPr>
            <a:r>
              <a:rPr lang="en-US" sz="2200" noProof="1">
                <a:solidFill>
                  <a:srgbClr val="191919"/>
                </a:solidFill>
                <a:latin typeface="Roboto"/>
              </a:rPr>
              <a:t>Diketahui hasil tingkat sentimen positif masyarakat Indonesia terhadap kartu prakerja </a:t>
            </a:r>
            <a:r>
              <a:rPr lang="en-US" sz="2200" noProof="1">
                <a:solidFill>
                  <a:srgbClr val="0070C0"/>
                </a:solidFill>
                <a:latin typeface="Roboto"/>
              </a:rPr>
              <a:t>sebesar 35% </a:t>
            </a:r>
            <a:r>
              <a:rPr lang="en-US" sz="2200" noProof="1">
                <a:solidFill>
                  <a:srgbClr val="191919"/>
                </a:solidFill>
                <a:latin typeface="Roboto"/>
              </a:rPr>
              <a:t>yang berbeda sedikit dengan tingkat sentimen negatif masyarakat terhadap kartu prakerja </a:t>
            </a:r>
            <a:r>
              <a:rPr lang="en-US" sz="2200" noProof="1">
                <a:solidFill>
                  <a:srgbClr val="FF0000"/>
                </a:solidFill>
                <a:latin typeface="Roboto"/>
              </a:rPr>
              <a:t>sebesar 32%</a:t>
            </a:r>
            <a:r>
              <a:rPr lang="en-US" sz="2200" noProof="1">
                <a:solidFill>
                  <a:srgbClr val="191919"/>
                </a:solidFill>
                <a:latin typeface="Roboto"/>
              </a:rPr>
              <a:t>, dan sentimen netral </a:t>
            </a:r>
            <a:r>
              <a:rPr lang="en-US" sz="2200" noProof="1">
                <a:solidFill>
                  <a:srgbClr val="00B050"/>
                </a:solidFill>
                <a:latin typeface="Roboto"/>
              </a:rPr>
              <a:t>sebesar 33%</a:t>
            </a:r>
            <a:r>
              <a:rPr lang="en-US" sz="2200" noProof="1">
                <a:solidFill>
                  <a:srgbClr val="191919"/>
                </a:solidFill>
                <a:latin typeface="Roboto"/>
              </a:rPr>
              <a:t> dari 940 data tweet. Hasil ini berdasarkan klasifikasi metode SVM dan Lexicon Based.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0797" y="4004382"/>
            <a:ext cx="17066523" cy="76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3" lvl="1" indent="-237491" algn="just">
              <a:lnSpc>
                <a:spcPts val="3146"/>
              </a:lnSpc>
              <a:buFont typeface="Arial"/>
              <a:buChar char="•"/>
            </a:pPr>
            <a:r>
              <a:rPr lang="en-US" sz="2200" noProof="1">
                <a:solidFill>
                  <a:srgbClr val="191919"/>
                </a:solidFill>
                <a:latin typeface="Roboto"/>
              </a:rPr>
              <a:t>Hasil pengklasifikasian intent sentiment analysis menggunakan </a:t>
            </a:r>
            <a:r>
              <a:rPr lang="en-US" sz="2200" noProof="1">
                <a:solidFill>
                  <a:srgbClr val="FF0000"/>
                </a:solidFill>
                <a:latin typeface="Roboto"/>
              </a:rPr>
              <a:t>package nrc_sentiment</a:t>
            </a:r>
            <a:r>
              <a:rPr lang="en-US" sz="2200" noProof="1">
                <a:solidFill>
                  <a:srgbClr val="191919"/>
                </a:solidFill>
                <a:latin typeface="Roboto"/>
              </a:rPr>
              <a:t>, menampilkan emosi </a:t>
            </a:r>
            <a:r>
              <a:rPr lang="en-US" sz="2200" noProof="1">
                <a:solidFill>
                  <a:srgbClr val="FF0000"/>
                </a:solidFill>
                <a:latin typeface="Roboto"/>
              </a:rPr>
              <a:t>Anger sebesar 87</a:t>
            </a:r>
            <a:r>
              <a:rPr lang="en-US" sz="2200" noProof="1">
                <a:solidFill>
                  <a:srgbClr val="191919"/>
                </a:solidFill>
                <a:latin typeface="Roboto"/>
              </a:rPr>
              <a:t>, </a:t>
            </a:r>
            <a:r>
              <a:rPr lang="en-US" sz="2200" noProof="1">
                <a:solidFill>
                  <a:schemeClr val="accent5"/>
                </a:solidFill>
                <a:latin typeface="Roboto"/>
              </a:rPr>
              <a:t>Anticipation 75</a:t>
            </a:r>
            <a:r>
              <a:rPr lang="en-US" sz="2200" noProof="1">
                <a:solidFill>
                  <a:srgbClr val="191919"/>
                </a:solidFill>
                <a:latin typeface="Roboto"/>
              </a:rPr>
              <a:t>, </a:t>
            </a:r>
            <a:r>
              <a:rPr lang="en-US" sz="2200" noProof="1">
                <a:solidFill>
                  <a:srgbClr val="FF0000"/>
                </a:solidFill>
                <a:latin typeface="Roboto"/>
              </a:rPr>
              <a:t>Disgust 16</a:t>
            </a:r>
            <a:r>
              <a:rPr lang="en-US" sz="2200" noProof="1">
                <a:solidFill>
                  <a:srgbClr val="191919"/>
                </a:solidFill>
                <a:latin typeface="Roboto"/>
              </a:rPr>
              <a:t>, </a:t>
            </a:r>
            <a:r>
              <a:rPr lang="en-US" sz="2200" noProof="1">
                <a:solidFill>
                  <a:srgbClr val="FF0000"/>
                </a:solidFill>
                <a:latin typeface="Roboto"/>
              </a:rPr>
              <a:t>Fear 73</a:t>
            </a:r>
            <a:r>
              <a:rPr lang="en-US" sz="2200" noProof="1">
                <a:solidFill>
                  <a:srgbClr val="191919"/>
                </a:solidFill>
                <a:latin typeface="Roboto"/>
              </a:rPr>
              <a:t>, </a:t>
            </a:r>
            <a:r>
              <a:rPr lang="en-US" sz="2200" noProof="1">
                <a:solidFill>
                  <a:srgbClr val="0070C0"/>
                </a:solidFill>
                <a:latin typeface="Roboto"/>
              </a:rPr>
              <a:t>Joy 122</a:t>
            </a:r>
            <a:r>
              <a:rPr lang="en-US" sz="2200" noProof="1">
                <a:solidFill>
                  <a:srgbClr val="191919"/>
                </a:solidFill>
                <a:latin typeface="Roboto"/>
              </a:rPr>
              <a:t>, </a:t>
            </a:r>
            <a:r>
              <a:rPr lang="en-US" sz="2200" noProof="1">
                <a:solidFill>
                  <a:srgbClr val="FF0000"/>
                </a:solidFill>
                <a:latin typeface="Roboto"/>
              </a:rPr>
              <a:t>Sadness 25</a:t>
            </a:r>
            <a:r>
              <a:rPr lang="en-US" sz="2200" noProof="1">
                <a:solidFill>
                  <a:srgbClr val="191919"/>
                </a:solidFill>
                <a:latin typeface="Roboto"/>
              </a:rPr>
              <a:t>,  </a:t>
            </a:r>
            <a:r>
              <a:rPr lang="en-US" sz="2200" noProof="1">
                <a:solidFill>
                  <a:srgbClr val="0070C0"/>
                </a:solidFill>
                <a:latin typeface="Roboto"/>
              </a:rPr>
              <a:t>Surprise 10</a:t>
            </a:r>
            <a:r>
              <a:rPr lang="en-US" sz="2200" noProof="1">
                <a:solidFill>
                  <a:srgbClr val="191919"/>
                </a:solidFill>
                <a:latin typeface="Roboto"/>
              </a:rPr>
              <a:t>, </a:t>
            </a:r>
            <a:r>
              <a:rPr lang="en-US" sz="2200" noProof="1">
                <a:solidFill>
                  <a:srgbClr val="0070C0"/>
                </a:solidFill>
                <a:latin typeface="Roboto"/>
              </a:rPr>
              <a:t>Trust 169</a:t>
            </a:r>
            <a:r>
              <a:rPr lang="en-US" sz="2200" noProof="1">
                <a:solidFill>
                  <a:srgbClr val="191919"/>
                </a:solidFill>
                <a:latin typeface="Roboto"/>
              </a:rPr>
              <a:t>, dan </a:t>
            </a:r>
            <a:r>
              <a:rPr lang="en-US" sz="2200" noProof="1">
                <a:solidFill>
                  <a:srgbClr val="00B050"/>
                </a:solidFill>
                <a:latin typeface="Roboto"/>
              </a:rPr>
              <a:t>Unknown 363 </a:t>
            </a:r>
            <a:r>
              <a:rPr lang="en-US" sz="2200" noProof="1">
                <a:latin typeface="Roboto"/>
              </a:rPr>
              <a:t>dari 940 data tweet sentimen</a:t>
            </a:r>
            <a:r>
              <a:rPr lang="en-US" sz="2200" noProof="1">
                <a:solidFill>
                  <a:srgbClr val="191919"/>
                </a:solidFill>
                <a:latin typeface="Roboto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0797" y="5633535"/>
            <a:ext cx="17066523" cy="76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3" lvl="1" indent="-237491" algn="just">
              <a:lnSpc>
                <a:spcPts val="3146"/>
              </a:lnSpc>
              <a:buFont typeface="Arial"/>
              <a:buChar char="•"/>
            </a:pPr>
            <a:r>
              <a:rPr lang="en-US" sz="2200" noProof="1">
                <a:solidFill>
                  <a:srgbClr val="191919"/>
                </a:solidFill>
                <a:latin typeface="Roboto"/>
              </a:rPr>
              <a:t>Hasil pengklasifikasian fine-grained sentiment analysis menggunakan lexicon based, menampilkan </a:t>
            </a:r>
            <a:r>
              <a:rPr lang="en-US" sz="2200" noProof="1">
                <a:solidFill>
                  <a:srgbClr val="0070C0"/>
                </a:solidFill>
                <a:latin typeface="Roboto"/>
              </a:rPr>
              <a:t>sentimen (pendapat) positif sebesar 330</a:t>
            </a:r>
            <a:r>
              <a:rPr lang="en-US" sz="2200" noProof="1">
                <a:solidFill>
                  <a:srgbClr val="191919"/>
                </a:solidFill>
                <a:latin typeface="Roboto"/>
              </a:rPr>
              <a:t>, </a:t>
            </a:r>
            <a:r>
              <a:rPr lang="en-US" sz="2200" noProof="1">
                <a:solidFill>
                  <a:srgbClr val="00B050"/>
                </a:solidFill>
                <a:latin typeface="Roboto"/>
              </a:rPr>
              <a:t>sentimen netral 308</a:t>
            </a:r>
            <a:r>
              <a:rPr lang="en-US" sz="2200" noProof="1">
                <a:solidFill>
                  <a:srgbClr val="191919"/>
                </a:solidFill>
                <a:latin typeface="Roboto"/>
              </a:rPr>
              <a:t>, dan </a:t>
            </a:r>
            <a:r>
              <a:rPr lang="en-US" sz="2200" noProof="1">
                <a:solidFill>
                  <a:srgbClr val="FF0000"/>
                </a:solidFill>
                <a:latin typeface="Roboto"/>
              </a:rPr>
              <a:t>sentiment negative 302 </a:t>
            </a:r>
            <a:r>
              <a:rPr lang="en-US" sz="2200" noProof="1">
                <a:solidFill>
                  <a:srgbClr val="191919"/>
                </a:solidFill>
                <a:latin typeface="Roboto"/>
              </a:rPr>
              <a:t>dari 940 data tweet sentimen.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0797" y="7186661"/>
            <a:ext cx="17066523" cy="158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3" lvl="1" indent="-237491" algn="just">
              <a:lnSpc>
                <a:spcPts val="3146"/>
              </a:lnSpc>
              <a:buFont typeface="Arial"/>
              <a:buChar char="•"/>
            </a:pPr>
            <a:r>
              <a:rPr lang="en-US" sz="2200" noProof="1">
                <a:solidFill>
                  <a:srgbClr val="191919"/>
                </a:solidFill>
                <a:latin typeface="Roboto"/>
              </a:rPr>
              <a:t>Pada metode SVM digunakan 4 kernel yang diujikan </a:t>
            </a:r>
            <a:r>
              <a:rPr lang="en-US" sz="2200" i="1" noProof="1">
                <a:solidFill>
                  <a:srgbClr val="191919"/>
                </a:solidFill>
                <a:latin typeface="Roboto"/>
              </a:rPr>
              <a:t>realtime</a:t>
            </a:r>
            <a:r>
              <a:rPr lang="en-US" sz="2200" noProof="1">
                <a:solidFill>
                  <a:srgbClr val="191919"/>
                </a:solidFill>
                <a:latin typeface="Roboto"/>
              </a:rPr>
              <a:t> pada data tweet dengan paramater nilai cost (C)  dan 10-fold cross validation, yaitu itarsi maximum = 10, dan h</a:t>
            </a:r>
            <a:r>
              <a:rPr lang="en-US" sz="2200" noProof="1">
                <a:latin typeface="Roboto"/>
              </a:rPr>
              <a:t>asil nilai </a:t>
            </a:r>
            <a:r>
              <a:rPr lang="en-US" sz="2200" noProof="1">
                <a:solidFill>
                  <a:srgbClr val="FFC000"/>
                </a:solidFill>
                <a:latin typeface="Roboto"/>
              </a:rPr>
              <a:t>akurasi pengujian adalah 98%</a:t>
            </a:r>
            <a:r>
              <a:rPr lang="en-US" sz="2200" noProof="1">
                <a:latin typeface="Roboto"/>
              </a:rPr>
              <a:t>. </a:t>
            </a:r>
            <a:r>
              <a:rPr lang="en-US" sz="2200" noProof="1">
                <a:solidFill>
                  <a:srgbClr val="191919"/>
                </a:solidFill>
                <a:latin typeface="Roboto"/>
              </a:rPr>
              <a:t>Berdasarkan hasil dari setiap pengujian SVM. parameter terbaik untuk Support Vector Machine adalah </a:t>
            </a:r>
            <a:r>
              <a:rPr lang="en-US" sz="2200" noProof="1">
                <a:solidFill>
                  <a:srgbClr val="FFC000"/>
                </a:solidFill>
                <a:latin typeface="Roboto"/>
              </a:rPr>
              <a:t>kernel = linear, cost = 1, dan iterasi maximum =10</a:t>
            </a:r>
            <a:r>
              <a:rPr lang="en-US" sz="2200" noProof="1">
                <a:solidFill>
                  <a:srgbClr val="191919"/>
                </a:solidFill>
                <a:latin typeface="Roboto"/>
              </a:rPr>
              <a:t>.</a:t>
            </a:r>
          </a:p>
          <a:p>
            <a:pPr algn="just">
              <a:lnSpc>
                <a:spcPts val="3146"/>
              </a:lnSpc>
            </a:pPr>
            <a:endParaRPr lang="en-US" sz="2200" noProof="1">
              <a:solidFill>
                <a:srgbClr val="191919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4C14E2D1-DCF2-4E42-9480-5C46073726F8}"/>
              </a:ext>
            </a:extLst>
          </p:cNvPr>
          <p:cNvSpPr txBox="1"/>
          <p:nvPr/>
        </p:nvSpPr>
        <p:spPr>
          <a:xfrm>
            <a:off x="5222189" y="838683"/>
            <a:ext cx="7610651" cy="567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 noProof="1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Keterbatasan Penelitian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5878B6-0FDA-4F3C-ACB4-CAE02EA783FB}"/>
              </a:ext>
            </a:extLst>
          </p:cNvPr>
          <p:cNvSpPr txBox="1"/>
          <p:nvPr/>
        </p:nvSpPr>
        <p:spPr>
          <a:xfrm>
            <a:off x="2895600" y="1714500"/>
            <a:ext cx="123668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noProof="1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Berdasarkan pada pengalaman langsung penulis dalam proses penelitian ini, beberapa keterbatasan dalam penelitian tersebut, antara lain:</a:t>
            </a:r>
            <a:endParaRPr lang="en-ID" sz="2400" noProof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8F426-7B85-45C3-A9C7-7FC3DE7BEB07}"/>
              </a:ext>
            </a:extLst>
          </p:cNvPr>
          <p:cNvSpPr txBox="1"/>
          <p:nvPr/>
        </p:nvSpPr>
        <p:spPr>
          <a:xfrm>
            <a:off x="2895600" y="3136432"/>
            <a:ext cx="12039600" cy="1262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4983" lvl="1" indent="-237491" algn="just">
              <a:lnSpc>
                <a:spcPts val="3146"/>
              </a:lnSpc>
              <a:buFont typeface="Arial"/>
              <a:buChar char="•"/>
            </a:pPr>
            <a:r>
              <a:rPr lang="en-US" sz="2400" noProof="1">
                <a:solidFill>
                  <a:srgbClr val="191919"/>
                </a:solidFill>
                <a:latin typeface="Roboto"/>
              </a:rPr>
              <a:t>Jumlah data yang hanya dapat di-crawling memiliki keterbatasan </a:t>
            </a:r>
            <a:r>
              <a:rPr lang="en-US" sz="2400" noProof="1">
                <a:solidFill>
                  <a:srgbClr val="FF0000"/>
                </a:solidFill>
                <a:latin typeface="Roboto"/>
              </a:rPr>
              <a:t>berjumlah 1000 tweet</a:t>
            </a:r>
            <a:r>
              <a:rPr lang="en-US" sz="2400" noProof="1">
                <a:solidFill>
                  <a:srgbClr val="191919"/>
                </a:solidFill>
                <a:latin typeface="Roboto"/>
              </a:rPr>
              <a:t>, tentunya jumlah ini masih kurang untuk menggambarkan keadaan yang sesungguhnya.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B42A5-0176-4608-9A2C-2754C519CB3B}"/>
              </a:ext>
            </a:extLst>
          </p:cNvPr>
          <p:cNvSpPr txBox="1"/>
          <p:nvPr/>
        </p:nvSpPr>
        <p:spPr>
          <a:xfrm>
            <a:off x="2895600" y="4989892"/>
            <a:ext cx="12039600" cy="1262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4983" lvl="1" indent="-237491" algn="just">
              <a:lnSpc>
                <a:spcPts val="3146"/>
              </a:lnSpc>
              <a:buFont typeface="Arial"/>
              <a:buChar char="•"/>
            </a:pPr>
            <a:r>
              <a:rPr lang="en-ID" sz="2400" noProof="1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Objek penelitian hanya di fokuskan pada </a:t>
            </a:r>
            <a:r>
              <a:rPr lang="en-ID" sz="2400" noProof="1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media sosial Twitter</a:t>
            </a:r>
            <a:r>
              <a:rPr lang="en-ID" sz="2400" noProof="1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, karena aktivitas penyampain pendapat atau opini  juga terdapat pada media sosial lain seperti Facebook,  dan Instagram.</a:t>
            </a:r>
            <a:endParaRPr lang="en-ID" sz="2400" noProof="1">
              <a:solidFill>
                <a:srgbClr val="191919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3EB02-A990-4BEA-AA62-7FC8A58886F6}"/>
              </a:ext>
            </a:extLst>
          </p:cNvPr>
          <p:cNvSpPr txBox="1"/>
          <p:nvPr/>
        </p:nvSpPr>
        <p:spPr>
          <a:xfrm>
            <a:off x="2895600" y="6843352"/>
            <a:ext cx="12039600" cy="1660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4983" lvl="1" indent="-237491" algn="just">
              <a:lnSpc>
                <a:spcPts val="3146"/>
              </a:lnSpc>
              <a:buFont typeface="Arial"/>
              <a:buChar char="•"/>
            </a:pPr>
            <a:r>
              <a:rPr lang="en-ID" sz="2400" noProof="1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Kamus yang digunakan dalam mencari kata emosi (ekspresi) pada </a:t>
            </a:r>
            <a:r>
              <a:rPr lang="en-ID" sz="2400" i="1" noProof="1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tweet</a:t>
            </a:r>
            <a:r>
              <a:rPr lang="en-ID" sz="2400" noProof="1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adalah lexicon </a:t>
            </a:r>
            <a:r>
              <a:rPr lang="en-ID" sz="2400" i="1" noProof="1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nrc_sentiment</a:t>
            </a:r>
            <a:r>
              <a:rPr lang="en-ID" sz="2400" noProof="1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ID" sz="2400" noProof="1">
                <a:effectLst/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yang berbentuk bahasa Inggris, sehingga tidak dapat menunjukkan emosi yang sebenarnya. Hal ini terjadi karena belum tersedianya lexicon emosi dalam bahasa Indonesia.</a:t>
            </a:r>
            <a:endParaRPr lang="en-ID" sz="2400" noProof="1">
              <a:solidFill>
                <a:srgbClr val="191919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948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8674" y="876300"/>
            <a:ext cx="7610651" cy="567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  <a:spcBef>
                <a:spcPct val="0"/>
              </a:spcBef>
            </a:pPr>
            <a:r>
              <a:rPr lang="en-US" sz="3600" b="1" spc="107" noProof="1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SARAN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5800" y="2400300"/>
            <a:ext cx="1643868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0" lvl="1" indent="-291465" algn="just">
              <a:lnSpc>
                <a:spcPts val="3861"/>
              </a:lnSpc>
              <a:buFont typeface="Arial"/>
              <a:buChar char="•"/>
            </a:pPr>
            <a:r>
              <a:rPr lang="en-US" sz="2700" noProof="1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Menguji dengan algoritma klasifikasi yang lain seperti </a:t>
            </a:r>
            <a:r>
              <a:rPr lang="en-US" sz="2700" noProof="1">
                <a:latin typeface="Roboto" panose="02000000000000000000" pitchFamily="2" charset="0"/>
                <a:ea typeface="Roboto" panose="02000000000000000000" pitchFamily="2" charset="0"/>
              </a:rPr>
              <a:t>Naïve Bayes, K-NN, dan Decision Tree</a:t>
            </a:r>
            <a:r>
              <a:rPr lang="en-US" sz="2700" noProof="1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3509" y="3251140"/>
            <a:ext cx="16438685" cy="463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0" lvl="1" indent="-291465" algn="just">
              <a:lnSpc>
                <a:spcPts val="3861"/>
              </a:lnSpc>
              <a:buFont typeface="Arial"/>
              <a:buChar char="•"/>
            </a:pPr>
            <a:r>
              <a:rPr lang="en-US" sz="2700" noProof="1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Mengambil data dalam jumlah yang lebih besar.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3509" y="4085475"/>
            <a:ext cx="16438685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0" lvl="1" indent="-291465" algn="just">
              <a:lnSpc>
                <a:spcPts val="3861"/>
              </a:lnSpc>
              <a:buFont typeface="Arial"/>
              <a:buChar char="•"/>
            </a:pPr>
            <a:r>
              <a:rPr lang="en-US" sz="2700" noProof="1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Melakukan proses pelabelan manual dengan user yang lebih memahami kosakata Bahasa Indonesia (Expert).</a:t>
            </a:r>
          </a:p>
          <a:p>
            <a:pPr marL="291465" lvl="1" algn="just">
              <a:lnSpc>
                <a:spcPts val="3861"/>
              </a:lnSpc>
            </a:pPr>
            <a:endParaRPr lang="en-US" sz="2700" noProof="1">
              <a:solidFill>
                <a:srgbClr val="191919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07647" y="5439744"/>
            <a:ext cx="16438685" cy="957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0" lvl="1" indent="-291465" algn="just">
              <a:lnSpc>
                <a:spcPts val="3861"/>
              </a:lnSpc>
              <a:buFont typeface="Arial"/>
              <a:buChar char="•"/>
            </a:pPr>
            <a:r>
              <a:rPr lang="en-US" sz="2700" noProof="1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Mengambil data dari media sosial lain seperti </a:t>
            </a:r>
            <a:r>
              <a:rPr lang="en-US" sz="2700" noProof="1">
                <a:latin typeface="Roboto" panose="02000000000000000000" pitchFamily="2" charset="0"/>
                <a:ea typeface="Roboto" panose="02000000000000000000" pitchFamily="2" charset="0"/>
              </a:rPr>
              <a:t>Instagram atau Facebook</a:t>
            </a:r>
            <a:r>
              <a:rPr lang="en-US" sz="2700" noProof="1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algn="just">
              <a:lnSpc>
                <a:spcPts val="3861"/>
              </a:lnSpc>
            </a:pPr>
            <a:endParaRPr lang="en-US" sz="2700" noProof="1">
              <a:solidFill>
                <a:srgbClr val="191919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07647" y="6311212"/>
            <a:ext cx="16438685" cy="957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0" lvl="1" indent="-291465" algn="just">
              <a:lnSpc>
                <a:spcPts val="3861"/>
              </a:lnSpc>
              <a:buFont typeface="Arial"/>
              <a:buChar char="•"/>
            </a:pPr>
            <a:r>
              <a:rPr lang="en-US" sz="2700" noProof="1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Melakukan pembobotan data dengan gabugan </a:t>
            </a:r>
            <a:r>
              <a:rPr lang="en-US" sz="2700" noProof="1">
                <a:latin typeface="Roboto" panose="02000000000000000000" pitchFamily="2" charset="0"/>
                <a:ea typeface="Roboto" panose="02000000000000000000" pitchFamily="2" charset="0"/>
              </a:rPr>
              <a:t>TF-IDF dan Word2vec.</a:t>
            </a:r>
          </a:p>
          <a:p>
            <a:pPr algn="just">
              <a:lnSpc>
                <a:spcPts val="3861"/>
              </a:lnSpc>
            </a:pPr>
            <a:endParaRPr lang="en-US" sz="2700" noProof="1">
              <a:solidFill>
                <a:srgbClr val="191919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1603075"/>
            <a:ext cx="16438685" cy="439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8"/>
              </a:lnSpc>
              <a:spcBef>
                <a:spcPct val="0"/>
              </a:spcBef>
            </a:pPr>
            <a:r>
              <a:rPr lang="en-US" sz="2600" noProof="1">
                <a:solidFill>
                  <a:srgbClr val="14141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Untuk pengembangan lebih lanjut pada penelitan selanjutnya, dapat melakukan hal lain seperti: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9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97242" y="8820173"/>
            <a:ext cx="4073292" cy="43812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0603F">
                <a:alpha val="19608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38200" y="8915423"/>
            <a:ext cx="4073292" cy="438127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0603F">
                <a:alpha val="19608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05590" y="6672651"/>
            <a:ext cx="1758241" cy="258564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4396140"/>
            <a:ext cx="2145428" cy="486216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675427" y="3465564"/>
            <a:ext cx="6937145" cy="9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</a:pPr>
            <a:r>
              <a:rPr lang="en-US" sz="6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Terima</a:t>
            </a:r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kasih</a:t>
            </a:r>
            <a:endParaRPr lang="en-US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378546" y="5986233"/>
            <a:ext cx="7234026" cy="457716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8F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70486" y="4124411"/>
            <a:ext cx="12405720" cy="2190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5"/>
              </a:lnSpc>
            </a:pPr>
            <a:r>
              <a:rPr lang="en-US" sz="15395" dirty="0">
                <a:solidFill>
                  <a:srgbClr val="FFFFC7"/>
                </a:solidFill>
                <a:latin typeface="Rubik One"/>
              </a:rPr>
              <a:t>D</a:t>
            </a:r>
            <a:r>
              <a:rPr lang="en-US" sz="15395" dirty="0">
                <a:solidFill>
                  <a:srgbClr val="FFFFFF"/>
                </a:solidFill>
                <a:latin typeface="Rubik One"/>
              </a:rPr>
              <a:t>EM</a:t>
            </a:r>
            <a:r>
              <a:rPr lang="en-US" sz="15395" dirty="0">
                <a:solidFill>
                  <a:srgbClr val="FFFFC7"/>
                </a:solidFill>
                <a:latin typeface="Rubik One"/>
              </a:rPr>
              <a:t>O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668614">
            <a:off x="989860" y="6025271"/>
            <a:ext cx="2700332" cy="300036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060433" y="1801753"/>
            <a:ext cx="872291" cy="8889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66265" y="6665558"/>
            <a:ext cx="1416008" cy="144306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521277" y="2690712"/>
            <a:ext cx="436146" cy="44448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6800292" y="7145610"/>
            <a:ext cx="4687416" cy="1425896"/>
            <a:chOff x="0" y="0"/>
            <a:chExt cx="6249888" cy="190119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666842"/>
              <a:ext cx="6249888" cy="1234353"/>
            </a:xfrm>
            <a:prstGeom prst="rect">
              <a:avLst/>
            </a:prstGeom>
          </p:spPr>
        </p:pic>
        <p:grpSp>
          <p:nvGrpSpPr>
            <p:cNvPr id="9" name="Group 9"/>
            <p:cNvGrpSpPr/>
            <p:nvPr/>
          </p:nvGrpSpPr>
          <p:grpSpPr>
            <a:xfrm>
              <a:off x="445924" y="0"/>
              <a:ext cx="5358041" cy="1333683"/>
              <a:chOff x="0" y="0"/>
              <a:chExt cx="5013928" cy="124802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015198" cy="1248029"/>
              </a:xfrm>
              <a:custGeom>
                <a:avLst/>
                <a:gdLst/>
                <a:ahLst/>
                <a:cxnLst/>
                <a:rect l="l" t="t" r="r" b="b"/>
                <a:pathLst>
                  <a:path w="5015198" h="1248029">
                    <a:moveTo>
                      <a:pt x="4461478" y="1248029"/>
                    </a:moveTo>
                    <a:lnTo>
                      <a:pt x="553720" y="1248029"/>
                    </a:lnTo>
                    <a:cubicBezTo>
                      <a:pt x="247650" y="1248029"/>
                      <a:pt x="0" y="968640"/>
                      <a:pt x="0" y="624744"/>
                    </a:cubicBezTo>
                    <a:cubicBezTo>
                      <a:pt x="0" y="279415"/>
                      <a:pt x="247650" y="0"/>
                      <a:pt x="553720" y="0"/>
                    </a:cubicBezTo>
                    <a:lnTo>
                      <a:pt x="4461478" y="0"/>
                    </a:lnTo>
                    <a:cubicBezTo>
                      <a:pt x="4767548" y="0"/>
                      <a:pt x="5015198" y="279415"/>
                      <a:pt x="5015198" y="624744"/>
                    </a:cubicBezTo>
                    <a:cubicBezTo>
                      <a:pt x="5013928" y="968640"/>
                      <a:pt x="4766278" y="1248029"/>
                      <a:pt x="4461478" y="124802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862961" y="383401"/>
              <a:ext cx="4523966" cy="585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 spc="99" dirty="0">
                  <a:solidFill>
                    <a:srgbClr val="3C0384"/>
                  </a:solidFill>
                  <a:latin typeface="Rubik One"/>
                </a:rPr>
                <a:t>LET'S START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2840102" y="-2240936"/>
            <a:ext cx="15735702" cy="1515083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28800" y="1028700"/>
            <a:ext cx="7516685" cy="75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0"/>
              </a:lnSpc>
              <a:spcBef>
                <a:spcPct val="0"/>
              </a:spcBef>
            </a:pPr>
            <a:r>
              <a:rPr lang="en-US" sz="4800" dirty="0" err="1">
                <a:latin typeface="Roboto Bold"/>
              </a:rPr>
              <a:t>Identifikasi</a:t>
            </a:r>
            <a:r>
              <a:rPr lang="en-US" sz="4800" dirty="0">
                <a:latin typeface="Roboto Bold"/>
              </a:rPr>
              <a:t> </a:t>
            </a:r>
            <a:r>
              <a:rPr lang="en-US" sz="4800" dirty="0" err="1">
                <a:latin typeface="Roboto Bold"/>
              </a:rPr>
              <a:t>Masalah</a:t>
            </a:r>
            <a:endParaRPr lang="en-US" sz="4800" dirty="0">
              <a:latin typeface="Roboto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B7B93-236B-47FC-A03C-424978BE91B7}"/>
              </a:ext>
            </a:extLst>
          </p:cNvPr>
          <p:cNvSpPr txBox="1"/>
          <p:nvPr/>
        </p:nvSpPr>
        <p:spPr>
          <a:xfrm>
            <a:off x="3319194" y="2552700"/>
            <a:ext cx="13020379" cy="1830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7" lvl="1" indent="-377824" algn="just">
              <a:lnSpc>
                <a:spcPts val="4899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Roboto"/>
              </a:rPr>
              <a:t>Munculnya</a:t>
            </a:r>
            <a:r>
              <a:rPr lang="en-US" sz="3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"/>
              </a:rPr>
              <a:t>beragam</a:t>
            </a:r>
            <a:r>
              <a:rPr lang="en-US" sz="3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"/>
              </a:rPr>
              <a:t>pendapat</a:t>
            </a:r>
            <a:r>
              <a:rPr lang="en-US" sz="3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"/>
              </a:rPr>
              <a:t>dari</a:t>
            </a:r>
            <a:r>
              <a:rPr lang="en-US" sz="3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"/>
              </a:rPr>
              <a:t>respons</a:t>
            </a:r>
            <a:r>
              <a:rPr lang="en-US" sz="3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"/>
              </a:rPr>
              <a:t>pengguna</a:t>
            </a:r>
            <a:r>
              <a:rPr lang="en-US" sz="3200" dirty="0">
                <a:solidFill>
                  <a:srgbClr val="000000"/>
                </a:solidFill>
                <a:latin typeface="Roboto"/>
              </a:rPr>
              <a:t> media </a:t>
            </a:r>
            <a:r>
              <a:rPr lang="en-US" sz="3200" dirty="0" err="1">
                <a:solidFill>
                  <a:srgbClr val="000000"/>
                </a:solidFill>
                <a:latin typeface="Roboto"/>
              </a:rPr>
              <a:t>sosial</a:t>
            </a:r>
            <a:r>
              <a:rPr lang="en-US" sz="3200" dirty="0">
                <a:solidFill>
                  <a:srgbClr val="000000"/>
                </a:solidFill>
                <a:latin typeface="Roboto"/>
              </a:rPr>
              <a:t>  </a:t>
            </a:r>
            <a:r>
              <a:rPr lang="en-US" sz="3200" dirty="0" err="1">
                <a:solidFill>
                  <a:srgbClr val="000000"/>
                </a:solidFill>
                <a:latin typeface="Roboto"/>
              </a:rPr>
              <a:t>terkait</a:t>
            </a:r>
            <a:r>
              <a:rPr lang="en-US" sz="3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"/>
              </a:rPr>
              <a:t>pengimplementasian</a:t>
            </a:r>
            <a:r>
              <a:rPr lang="en-US" sz="3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"/>
              </a:rPr>
              <a:t>kartu</a:t>
            </a:r>
            <a:r>
              <a:rPr lang="en-US" sz="3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"/>
              </a:rPr>
              <a:t>prakerja</a:t>
            </a:r>
            <a:r>
              <a:rPr lang="en-US" sz="3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"/>
              </a:rPr>
              <a:t>terutama</a:t>
            </a:r>
            <a:r>
              <a:rPr lang="en-US" sz="3200" dirty="0">
                <a:solidFill>
                  <a:srgbClr val="000000"/>
                </a:solidFill>
                <a:latin typeface="Roboto"/>
              </a:rPr>
              <a:t> pada media </a:t>
            </a:r>
            <a:r>
              <a:rPr lang="en-US" sz="3200" dirty="0" err="1">
                <a:solidFill>
                  <a:srgbClr val="000000"/>
                </a:solidFill>
                <a:latin typeface="Roboto"/>
              </a:rPr>
              <a:t>sosial</a:t>
            </a:r>
            <a:r>
              <a:rPr lang="en-US" sz="3200" dirty="0">
                <a:solidFill>
                  <a:srgbClr val="000000"/>
                </a:solidFill>
                <a:latin typeface="Roboto"/>
              </a:rPr>
              <a:t> Twitter.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F8A94-E131-45DC-BEE5-2C21D442F4AB}"/>
              </a:ext>
            </a:extLst>
          </p:cNvPr>
          <p:cNvSpPr txBox="1"/>
          <p:nvPr/>
        </p:nvSpPr>
        <p:spPr>
          <a:xfrm>
            <a:off x="3319194" y="5160588"/>
            <a:ext cx="13020379" cy="1830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7" lvl="1" indent="-377824" algn="just">
              <a:lnSpc>
                <a:spcPts val="4899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Roboto"/>
              </a:rPr>
              <a:t>Terdapat</a:t>
            </a:r>
            <a:r>
              <a:rPr lang="en-US" sz="3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"/>
              </a:rPr>
              <a:t>hasil</a:t>
            </a:r>
            <a:r>
              <a:rPr lang="en-US" sz="3200" dirty="0">
                <a:solidFill>
                  <a:srgbClr val="000000"/>
                </a:solidFill>
                <a:latin typeface="Roboto"/>
              </a:rPr>
              <a:t> data </a:t>
            </a:r>
            <a:r>
              <a:rPr lang="en-US" sz="3200" dirty="0" err="1">
                <a:solidFill>
                  <a:srgbClr val="000000"/>
                </a:solidFill>
                <a:latin typeface="Roboto"/>
              </a:rPr>
              <a:t>statistik</a:t>
            </a:r>
            <a:r>
              <a:rPr lang="en-US" sz="3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"/>
              </a:rPr>
              <a:t>berupa</a:t>
            </a:r>
            <a:r>
              <a:rPr lang="en-US" sz="3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"/>
              </a:rPr>
              <a:t>nilai</a:t>
            </a:r>
            <a:r>
              <a:rPr lang="en-US" sz="3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"/>
              </a:rPr>
              <a:t>akurasi</a:t>
            </a:r>
            <a:r>
              <a:rPr lang="en-US" sz="3200" dirty="0">
                <a:solidFill>
                  <a:srgbClr val="000000"/>
                </a:solidFill>
                <a:latin typeface="Roboto"/>
              </a:rPr>
              <a:t> pada model </a:t>
            </a:r>
            <a:r>
              <a:rPr lang="en-US" sz="3200" dirty="0" err="1">
                <a:solidFill>
                  <a:srgbClr val="000000"/>
                </a:solidFill>
                <a:latin typeface="Roboto"/>
              </a:rPr>
              <a:t>klasifikasi</a:t>
            </a:r>
            <a:r>
              <a:rPr lang="en-US" sz="3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"/>
              </a:rPr>
              <a:t>analisis</a:t>
            </a:r>
            <a:r>
              <a:rPr lang="en-US" sz="3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"/>
              </a:rPr>
              <a:t>sentimen</a:t>
            </a:r>
            <a:r>
              <a:rPr lang="en-US" sz="3200" dirty="0">
                <a:solidFill>
                  <a:srgbClr val="000000"/>
                </a:solidFill>
                <a:latin typeface="Roboto"/>
              </a:rPr>
              <a:t> yang </a:t>
            </a:r>
            <a:r>
              <a:rPr lang="en-US" sz="3200" dirty="0" err="1">
                <a:solidFill>
                  <a:srgbClr val="000000"/>
                </a:solidFill>
                <a:latin typeface="Roboto"/>
              </a:rPr>
              <a:t>menentukan</a:t>
            </a:r>
            <a:r>
              <a:rPr lang="en-US" sz="32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Roboto"/>
              </a:rPr>
              <a:t>validitas</a:t>
            </a:r>
            <a:r>
              <a:rPr lang="en-US" sz="3200" dirty="0">
                <a:solidFill>
                  <a:srgbClr val="000000"/>
                </a:solidFill>
                <a:latin typeface="Roboto"/>
              </a:rPr>
              <a:t> model </a:t>
            </a:r>
            <a:r>
              <a:rPr lang="en-US" sz="3200" dirty="0" err="1">
                <a:solidFill>
                  <a:srgbClr val="000000"/>
                </a:solidFill>
                <a:latin typeface="Roboto"/>
              </a:rPr>
              <a:t>tersebut</a:t>
            </a:r>
            <a:r>
              <a:rPr lang="en-US" sz="3200" dirty="0">
                <a:solidFill>
                  <a:srgbClr val="000000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26415" y="2944049"/>
            <a:ext cx="669009" cy="951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491">
                <a:solidFill>
                  <a:srgbClr val="FFFFFF"/>
                </a:solidFill>
                <a:latin typeface="Gatwick Bold"/>
              </a:rPr>
              <a:t>3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250349" y="3739400"/>
            <a:ext cx="5188252" cy="6547600"/>
            <a:chOff x="0" y="0"/>
            <a:chExt cx="6917669" cy="873013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461190">
              <a:off x="1737291" y="215209"/>
              <a:ext cx="4783655" cy="829971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461190">
              <a:off x="190721" y="4636669"/>
              <a:ext cx="2299694" cy="3990005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l="2888" r="23881"/>
          <a:stretch>
            <a:fillRect/>
          </a:stretch>
        </p:blipFill>
        <p:spPr>
          <a:xfrm rot="-5400000">
            <a:off x="2778039" y="144087"/>
            <a:ext cx="3714309" cy="685426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276163">
            <a:off x="1167863" y="1660231"/>
            <a:ext cx="710756" cy="67974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02381" y="1721025"/>
            <a:ext cx="215506" cy="518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4"/>
              </a:lnSpc>
              <a:spcBef>
                <a:spcPct val="0"/>
              </a:spcBef>
            </a:pPr>
            <a:r>
              <a:rPr lang="en-US" sz="2910">
                <a:solidFill>
                  <a:srgbClr val="FFFFFF"/>
                </a:solidFill>
                <a:latin typeface="Hatton Bold Bold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63821" y="202257"/>
            <a:ext cx="7516685" cy="73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0"/>
              </a:lnSpc>
              <a:spcBef>
                <a:spcPct val="0"/>
              </a:spcBef>
            </a:pPr>
            <a:r>
              <a:rPr lang="en-US" sz="4800" dirty="0" err="1">
                <a:latin typeface="Arimo Bold"/>
              </a:rPr>
              <a:t>Rumusan</a:t>
            </a:r>
            <a:r>
              <a:rPr lang="en-US" sz="4800" dirty="0">
                <a:latin typeface="Arimo Bold"/>
              </a:rPr>
              <a:t> </a:t>
            </a:r>
            <a:r>
              <a:rPr lang="en-US" sz="4800" dirty="0" err="1">
                <a:latin typeface="Arimo Bold"/>
              </a:rPr>
              <a:t>Masalah</a:t>
            </a:r>
            <a:endParaRPr lang="en-US" sz="4800" dirty="0">
              <a:latin typeface="Arimo 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 l="2888" r="23322"/>
          <a:stretch>
            <a:fillRect/>
          </a:stretch>
        </p:blipFill>
        <p:spPr>
          <a:xfrm rot="-5400000">
            <a:off x="12142701" y="158275"/>
            <a:ext cx="3742698" cy="685426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 l="2888" r="27999"/>
          <a:stretch>
            <a:fillRect/>
          </a:stretch>
        </p:blipFill>
        <p:spPr>
          <a:xfrm rot="-5400000">
            <a:off x="7541798" y="4487760"/>
            <a:ext cx="3505467" cy="685426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14024" y="2610234"/>
            <a:ext cx="6129776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Roboto"/>
              </a:rPr>
              <a:t>Bagaimana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cara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mengklasifikasikan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kelompok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kata tweet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sentimen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masyarakat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pengguna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twitter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terhadap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kartu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prakerja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berdasarkan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kategori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Intent Sentiment Analysis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dan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Fine-Grained Sentiment Analysis?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276163">
            <a:off x="10369635" y="1509663"/>
            <a:ext cx="710756" cy="67974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276163">
            <a:off x="5666384" y="6001709"/>
            <a:ext cx="710756" cy="679741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93014" y="5855173"/>
            <a:ext cx="286877" cy="518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4"/>
              </a:lnSpc>
              <a:spcBef>
                <a:spcPct val="0"/>
              </a:spcBef>
            </a:pPr>
            <a:r>
              <a:rPr lang="en-US" sz="2910" dirty="0">
                <a:solidFill>
                  <a:srgbClr val="FFFFFF"/>
                </a:solidFill>
                <a:latin typeface="Hatton Bold Bold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583799" y="1552242"/>
            <a:ext cx="282428" cy="518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4"/>
              </a:lnSpc>
              <a:spcBef>
                <a:spcPct val="0"/>
              </a:spcBef>
            </a:pPr>
            <a:r>
              <a:rPr lang="en-US" sz="2910" dirty="0">
                <a:solidFill>
                  <a:srgbClr val="FFFFFF"/>
                </a:solidFill>
                <a:latin typeface="Hatton Bold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67400" y="6044288"/>
            <a:ext cx="314963" cy="518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4"/>
              </a:lnSpc>
              <a:spcBef>
                <a:spcPct val="0"/>
              </a:spcBef>
            </a:pPr>
            <a:r>
              <a:rPr lang="en-US" sz="2910" dirty="0">
                <a:solidFill>
                  <a:srgbClr val="FFFFFF"/>
                </a:solidFill>
                <a:latin typeface="Hatton Bold Bol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66227" y="2610234"/>
            <a:ext cx="6007749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Roboto"/>
              </a:rPr>
              <a:t>Bagaimana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sentimen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masyarakat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terhadap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program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kartu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prakerja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berdasarkan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analisis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sentimen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pada data twitter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dengan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metode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Support Vector Machine (SVM) dan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pendekatan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Lexicon Based?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182363" y="6793491"/>
            <a:ext cx="5933437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Roboto"/>
              </a:rPr>
              <a:t>Bagaimana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hasil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nilai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akurasi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analisis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sentimen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diperoleh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dari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sentimen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masyarakat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terhadap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kartu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prakerja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berdasarkan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parameter kernel, </a:t>
            </a:r>
            <a:r>
              <a:rPr lang="en-US" sz="2800" dirty="0" err="1">
                <a:solidFill>
                  <a:srgbClr val="000000"/>
                </a:solidFill>
                <a:latin typeface="Roboto"/>
              </a:rPr>
              <a:t>nilai</a:t>
            </a:r>
            <a:r>
              <a:rPr lang="en-US" sz="2800" dirty="0">
                <a:solidFill>
                  <a:srgbClr val="000000"/>
                </a:solidFill>
                <a:latin typeface="Roboto"/>
              </a:rPr>
              <a:t> cost, dan cross validation?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667555" y="4103277"/>
            <a:ext cx="5047244" cy="378543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950689">
            <a:off x="-9259" y="1730726"/>
            <a:ext cx="4163021" cy="5253754"/>
            <a:chOff x="0" y="0"/>
            <a:chExt cx="5550695" cy="700500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0461190">
              <a:off x="1393992" y="172682"/>
              <a:ext cx="3838375" cy="6659641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0461190">
              <a:off x="153033" y="3720434"/>
              <a:ext cx="1845260" cy="3201555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1569796" y="5380970"/>
            <a:ext cx="6361694" cy="612524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667555" y="5180476"/>
            <a:ext cx="4328186" cy="5143500"/>
            <a:chOff x="0" y="0"/>
            <a:chExt cx="5770914" cy="68580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1276697" y="0"/>
              <a:ext cx="2952985" cy="468270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b="40310"/>
            <a:stretch>
              <a:fillRect/>
            </a:stretch>
          </p:blipFill>
          <p:spPr>
            <a:xfrm>
              <a:off x="0" y="3262476"/>
              <a:ext cx="5770914" cy="359552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6420339" y="1678580"/>
            <a:ext cx="1942706" cy="112827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6644242" y="4712241"/>
            <a:ext cx="1775969" cy="133745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5"/>
          <a:srcRect r="3169"/>
          <a:stretch>
            <a:fillRect/>
          </a:stretch>
        </p:blipFill>
        <p:spPr>
          <a:xfrm>
            <a:off x="6587076" y="6569955"/>
            <a:ext cx="2019914" cy="114565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6258821" y="8331317"/>
            <a:ext cx="2676424" cy="111743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164820" y="84990"/>
            <a:ext cx="7958360" cy="75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4800" dirty="0" err="1">
                <a:latin typeface="Roboto Bold"/>
              </a:rPr>
              <a:t>Batasan</a:t>
            </a:r>
            <a:r>
              <a:rPr lang="en-US" sz="4800" dirty="0">
                <a:latin typeface="Roboto Bold"/>
              </a:rPr>
              <a:t> </a:t>
            </a:r>
            <a:r>
              <a:rPr lang="en-US" sz="4800" dirty="0" err="1">
                <a:latin typeface="Roboto Bold"/>
              </a:rPr>
              <a:t>Masalah</a:t>
            </a:r>
            <a:endParaRPr lang="en-US" sz="4800" dirty="0">
              <a:latin typeface="Roboto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993768" y="1630955"/>
            <a:ext cx="5854617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latin typeface="Roboto Bold"/>
              </a:rPr>
              <a:t>Data yang </a:t>
            </a:r>
            <a:r>
              <a:rPr lang="en-US" sz="2199" dirty="0" err="1">
                <a:latin typeface="Roboto Bold"/>
              </a:rPr>
              <a:t>diambil</a:t>
            </a:r>
            <a:r>
              <a:rPr lang="en-US" sz="2199" dirty="0">
                <a:latin typeface="Roboto Bold"/>
              </a:rPr>
              <a:t> pada Twitter </a:t>
            </a:r>
            <a:r>
              <a:rPr lang="en-US" sz="2199" dirty="0" err="1">
                <a:latin typeface="Roboto Bold"/>
              </a:rPr>
              <a:t>hanya</a:t>
            </a:r>
            <a:r>
              <a:rPr lang="en-US" sz="2199" dirty="0">
                <a:latin typeface="Roboto Bold"/>
              </a:rPr>
              <a:t> </a:t>
            </a:r>
            <a:r>
              <a:rPr lang="en-US" sz="2199" dirty="0" err="1">
                <a:latin typeface="Roboto Bold"/>
              </a:rPr>
              <a:t>berupa</a:t>
            </a:r>
            <a:r>
              <a:rPr lang="en-US" sz="2199" dirty="0">
                <a:latin typeface="Roboto Bold"/>
              </a:rPr>
              <a:t> data text, </a:t>
            </a:r>
            <a:r>
              <a:rPr lang="en-US" sz="2199" dirty="0" err="1">
                <a:latin typeface="Roboto Bold"/>
              </a:rPr>
              <a:t>tidak</a:t>
            </a:r>
            <a:r>
              <a:rPr lang="en-US" sz="2199" dirty="0">
                <a:latin typeface="Roboto Bold"/>
              </a:rPr>
              <a:t> </a:t>
            </a:r>
            <a:r>
              <a:rPr lang="en-US" sz="2199" dirty="0" err="1">
                <a:latin typeface="Roboto Bold"/>
              </a:rPr>
              <a:t>berupa</a:t>
            </a:r>
            <a:r>
              <a:rPr lang="en-US" sz="2199" dirty="0">
                <a:latin typeface="Roboto Bold"/>
              </a:rPr>
              <a:t> </a:t>
            </a:r>
            <a:r>
              <a:rPr lang="en-US" sz="2199" dirty="0" err="1">
                <a:latin typeface="Roboto Bold"/>
              </a:rPr>
              <a:t>gambar</a:t>
            </a:r>
            <a:r>
              <a:rPr lang="en-US" sz="2199" dirty="0">
                <a:latin typeface="Roboto Bold"/>
              </a:rPr>
              <a:t> </a:t>
            </a:r>
            <a:r>
              <a:rPr lang="en-US" sz="2199" dirty="0" err="1">
                <a:latin typeface="Roboto Bold"/>
              </a:rPr>
              <a:t>atau</a:t>
            </a:r>
            <a:r>
              <a:rPr lang="en-US" sz="2199" dirty="0">
                <a:latin typeface="Roboto Bold"/>
              </a:rPr>
              <a:t> video.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93767" y="3201446"/>
            <a:ext cx="5854617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noProof="1">
                <a:latin typeface="Roboto Bold"/>
              </a:rPr>
              <a:t>Tweet yang diambil adalah tweet yang menyebutkan query “kartu prakerja” atau “prakerja”.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93766" y="4992567"/>
            <a:ext cx="5854617" cy="77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latin typeface="Roboto Bold"/>
              </a:rPr>
              <a:t>Bahasa </a:t>
            </a:r>
            <a:r>
              <a:rPr lang="en-US" sz="2199" dirty="0" err="1">
                <a:latin typeface="Roboto Bold"/>
              </a:rPr>
              <a:t>pemrograman</a:t>
            </a:r>
            <a:r>
              <a:rPr lang="en-US" sz="2199" dirty="0">
                <a:latin typeface="Roboto Bold"/>
              </a:rPr>
              <a:t> yang </a:t>
            </a:r>
            <a:r>
              <a:rPr lang="en-US" sz="2199" dirty="0" err="1">
                <a:latin typeface="Roboto Bold"/>
              </a:rPr>
              <a:t>digunakan</a:t>
            </a:r>
            <a:r>
              <a:rPr lang="en-US" sz="2199" dirty="0">
                <a:latin typeface="Roboto Bold"/>
              </a:rPr>
              <a:t> </a:t>
            </a:r>
            <a:r>
              <a:rPr lang="en-US" sz="2199" dirty="0" err="1">
                <a:latin typeface="Roboto Bold"/>
              </a:rPr>
              <a:t>adalah</a:t>
            </a:r>
            <a:r>
              <a:rPr lang="en-US" sz="2199" dirty="0">
                <a:latin typeface="Roboto Bold"/>
              </a:rPr>
              <a:t> </a:t>
            </a:r>
            <a:r>
              <a:rPr lang="en-US" sz="2199" dirty="0" err="1">
                <a:latin typeface="Roboto Bold"/>
              </a:rPr>
              <a:t>bahasa</a:t>
            </a:r>
            <a:r>
              <a:rPr lang="en-US" sz="2199" dirty="0">
                <a:latin typeface="Roboto Bold"/>
              </a:rPr>
              <a:t> R.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01821" y="6362117"/>
            <a:ext cx="5854617" cy="156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latin typeface="Roboto Bold"/>
              </a:rPr>
              <a:t>Parameter Intent Sentiment Analysis yang </a:t>
            </a:r>
            <a:r>
              <a:rPr lang="en-US" sz="2199" dirty="0" err="1">
                <a:latin typeface="Roboto Bold"/>
              </a:rPr>
              <a:t>digunakan</a:t>
            </a:r>
            <a:r>
              <a:rPr lang="en-US" sz="2199" dirty="0">
                <a:latin typeface="Roboto Bold"/>
              </a:rPr>
              <a:t> </a:t>
            </a:r>
            <a:r>
              <a:rPr lang="en-US" sz="2199" dirty="0" err="1">
                <a:latin typeface="Roboto Bold"/>
              </a:rPr>
              <a:t>adalah</a:t>
            </a:r>
            <a:r>
              <a:rPr lang="en-US" sz="2199" dirty="0">
                <a:latin typeface="Roboto Bold"/>
              </a:rPr>
              <a:t> anger, anticipation, disgust, fear, joy, sadness, surprise, trust, dan unknown.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93768" y="8288025"/>
            <a:ext cx="5854617" cy="116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noProof="1">
                <a:latin typeface="Roboto Bold"/>
              </a:rPr>
              <a:t>Parameter Fine-Grained Sentiment Analysis yang digunakan adalah positif, netral, dan negatif.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77336" y="1602380"/>
            <a:ext cx="356105" cy="587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latin typeface="Roboto"/>
              </a:rPr>
              <a:t>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92883" y="3210446"/>
            <a:ext cx="356105" cy="587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latin typeface="Roboto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91801" y="5028097"/>
            <a:ext cx="356105" cy="587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latin typeface="Roboto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75172" y="6317025"/>
            <a:ext cx="356105" cy="587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latin typeface="Roboto"/>
              </a:rPr>
              <a:t>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377336" y="8259450"/>
            <a:ext cx="356105" cy="587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latin typeface="Roboto"/>
              </a:rPr>
              <a:t>5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rcRect l="5827" r="5827"/>
          <a:stretch>
            <a:fillRect/>
          </a:stretch>
        </p:blipFill>
        <p:spPr>
          <a:xfrm>
            <a:off x="6477000" y="3161257"/>
            <a:ext cx="2240066" cy="13866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14800" y="210263"/>
            <a:ext cx="7005860" cy="75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40"/>
              </a:lnSpc>
            </a:pPr>
            <a:r>
              <a:rPr lang="en-US" sz="4800" dirty="0" err="1">
                <a:latin typeface="Roboto Bold"/>
              </a:rPr>
              <a:t>Tujuan</a:t>
            </a:r>
            <a:r>
              <a:rPr lang="en-US" sz="4800" dirty="0">
                <a:latin typeface="Roboto Bold"/>
              </a:rPr>
              <a:t> </a:t>
            </a:r>
            <a:r>
              <a:rPr lang="en-US" sz="4800" dirty="0" err="1">
                <a:latin typeface="Roboto Bold"/>
              </a:rPr>
              <a:t>Penelitian</a:t>
            </a:r>
            <a:endParaRPr lang="en-US" sz="4800" dirty="0">
              <a:latin typeface="Roboto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2523957" y="-2660819"/>
            <a:ext cx="15735702" cy="1515083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2325371" y="3441721"/>
            <a:ext cx="5962629" cy="9099375"/>
            <a:chOff x="0" y="0"/>
            <a:chExt cx="7950172" cy="121325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997259" y="0"/>
              <a:ext cx="2488539" cy="3833883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743"/>
            <a:stretch>
              <a:fillRect/>
            </a:stretch>
          </p:blipFill>
          <p:spPr>
            <a:xfrm>
              <a:off x="0" y="2391666"/>
              <a:ext cx="7950172" cy="9740834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3581724" y="7557254"/>
            <a:ext cx="8287155" cy="1308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latin typeface="Roboto Bold"/>
              </a:rPr>
              <a:t>Menghitung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nilai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akurasi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analisis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sentimen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terhadap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kartu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prakerja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berdasarkan</a:t>
            </a:r>
            <a:r>
              <a:rPr lang="en-US" sz="2499" dirty="0">
                <a:latin typeface="Roboto Bold"/>
              </a:rPr>
              <a:t> parameter kernel, </a:t>
            </a:r>
            <a:r>
              <a:rPr lang="en-US" sz="2499" dirty="0" err="1">
                <a:latin typeface="Roboto Bold"/>
              </a:rPr>
              <a:t>iterasi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maksimum</a:t>
            </a:r>
            <a:r>
              <a:rPr lang="en-US" sz="2499" dirty="0">
                <a:latin typeface="Roboto Bold"/>
              </a:rPr>
              <a:t>, dan </a:t>
            </a:r>
            <a:r>
              <a:rPr lang="en-US" sz="2499" dirty="0" err="1">
                <a:latin typeface="Roboto Bold"/>
              </a:rPr>
              <a:t>nilai</a:t>
            </a:r>
            <a:r>
              <a:rPr lang="en-US" sz="2499" dirty="0">
                <a:latin typeface="Roboto Bold"/>
              </a:rPr>
              <a:t> Cost.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81724" y="1691141"/>
            <a:ext cx="8287155" cy="175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latin typeface="Roboto Bold"/>
              </a:rPr>
              <a:t>Untuk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mengetahui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tingkat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sentimen</a:t>
            </a:r>
            <a:r>
              <a:rPr lang="en-US" sz="2499" dirty="0">
                <a:latin typeface="Roboto Bold"/>
              </a:rPr>
              <a:t>/</a:t>
            </a:r>
            <a:r>
              <a:rPr lang="en-US" sz="2499" dirty="0" err="1">
                <a:latin typeface="Roboto Bold"/>
              </a:rPr>
              <a:t>opini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masyarakat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bersifat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positif</a:t>
            </a:r>
            <a:r>
              <a:rPr lang="en-US" sz="2499" dirty="0">
                <a:latin typeface="Roboto Bold"/>
              </a:rPr>
              <a:t>, </a:t>
            </a:r>
            <a:r>
              <a:rPr lang="en-US" sz="2499" dirty="0" err="1">
                <a:latin typeface="Roboto Bold"/>
              </a:rPr>
              <a:t>netral</a:t>
            </a:r>
            <a:r>
              <a:rPr lang="en-US" sz="2499" dirty="0">
                <a:latin typeface="Roboto Bold"/>
              </a:rPr>
              <a:t>, </a:t>
            </a:r>
            <a:r>
              <a:rPr lang="en-US" sz="2499" dirty="0" err="1">
                <a:latin typeface="Roboto Bold"/>
              </a:rPr>
              <a:t>atau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negatif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mengenai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kartu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prakerja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dengan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menggunakan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metode</a:t>
            </a:r>
            <a:r>
              <a:rPr lang="en-US" sz="2499" dirty="0">
                <a:latin typeface="Roboto Bold"/>
              </a:rPr>
              <a:t> Support Vector Machine dan Lexicon Based.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81723" y="4098655"/>
            <a:ext cx="8287155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latin typeface="Roboto Bold"/>
              </a:rPr>
              <a:t>Mengklasifikasikan</a:t>
            </a:r>
            <a:r>
              <a:rPr lang="en-US" sz="2499" dirty="0">
                <a:latin typeface="Roboto Bold"/>
              </a:rPr>
              <a:t> tweet sentiment </a:t>
            </a:r>
            <a:r>
              <a:rPr lang="en-US" sz="2499" dirty="0" err="1">
                <a:latin typeface="Roboto Bold"/>
              </a:rPr>
              <a:t>terhadap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kartu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prakerja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ke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dalam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kategori</a:t>
            </a:r>
            <a:r>
              <a:rPr lang="en-US" sz="2499" dirty="0">
                <a:latin typeface="Roboto Bold"/>
              </a:rPr>
              <a:t> Intent Sentiment Analysis.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81724" y="5653272"/>
            <a:ext cx="8287155" cy="1308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latin typeface="Roboto Bold"/>
              </a:rPr>
              <a:t>Mengklasifikasikan</a:t>
            </a:r>
            <a:r>
              <a:rPr lang="en-US" sz="2499" dirty="0">
                <a:latin typeface="Roboto Bold"/>
              </a:rPr>
              <a:t> tweet </a:t>
            </a:r>
            <a:r>
              <a:rPr lang="en-US" sz="2499" dirty="0" err="1">
                <a:latin typeface="Roboto Bold"/>
              </a:rPr>
              <a:t>sentimen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terhadap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kartu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prakerja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ke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dalam</a:t>
            </a:r>
            <a:r>
              <a:rPr lang="en-US" sz="2499" dirty="0">
                <a:latin typeface="Roboto Bold"/>
              </a:rPr>
              <a:t> </a:t>
            </a:r>
            <a:r>
              <a:rPr lang="en-US" sz="2499" dirty="0" err="1">
                <a:latin typeface="Roboto Bold"/>
              </a:rPr>
              <a:t>kategori</a:t>
            </a:r>
            <a:r>
              <a:rPr lang="en-US" sz="2499" dirty="0">
                <a:latin typeface="Roboto Bold"/>
              </a:rPr>
              <a:t> Fine-Grained Sentiment Analysis.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11083" y="4413011"/>
            <a:ext cx="1619584" cy="16195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919612" y="4413011"/>
            <a:ext cx="1619584" cy="16195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265348" y="4413011"/>
            <a:ext cx="1619584" cy="16195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0000"/>
          <a:stretch>
            <a:fillRect/>
          </a:stretch>
        </p:blipFill>
        <p:spPr>
          <a:xfrm rot="-5400000">
            <a:off x="9642337" y="4504484"/>
            <a:ext cx="1482663" cy="29653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9573876" y="4413011"/>
            <a:ext cx="1619584" cy="161958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2216965" y="4413011"/>
            <a:ext cx="1619584" cy="161958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r="50000"/>
          <a:stretch>
            <a:fillRect/>
          </a:stretch>
        </p:blipFill>
        <p:spPr>
          <a:xfrm rot="5400000">
            <a:off x="1679544" y="2998808"/>
            <a:ext cx="1482663" cy="296532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r="50000"/>
          <a:stretch>
            <a:fillRect/>
          </a:stretch>
        </p:blipFill>
        <p:spPr>
          <a:xfrm rot="5400000">
            <a:off x="6988072" y="2998808"/>
            <a:ext cx="1482663" cy="296532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r="50000"/>
          <a:stretch>
            <a:fillRect/>
          </a:stretch>
        </p:blipFill>
        <p:spPr>
          <a:xfrm rot="5400000">
            <a:off x="12285425" y="2998808"/>
            <a:ext cx="1482663" cy="296532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r="50000"/>
          <a:stretch>
            <a:fillRect/>
          </a:stretch>
        </p:blipFill>
        <p:spPr>
          <a:xfrm rot="-5400000">
            <a:off x="4333808" y="4462845"/>
            <a:ext cx="1482663" cy="2965325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-2700000">
            <a:off x="3459332" y="4925016"/>
            <a:ext cx="559215" cy="558321"/>
            <a:chOff x="0" y="0"/>
            <a:chExt cx="6350000" cy="63398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2700000">
            <a:off x="8786487" y="4925016"/>
            <a:ext cx="559215" cy="558321"/>
            <a:chOff x="0" y="0"/>
            <a:chExt cx="6350000" cy="63398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16" name="Group 16"/>
          <p:cNvGrpSpPr/>
          <p:nvPr/>
        </p:nvGrpSpPr>
        <p:grpSpPr>
          <a:xfrm rot="8100000">
            <a:off x="6118007" y="4943642"/>
            <a:ext cx="559215" cy="558321"/>
            <a:chOff x="0" y="0"/>
            <a:chExt cx="6350000" cy="63398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id="18" name="Group 18"/>
          <p:cNvGrpSpPr/>
          <p:nvPr/>
        </p:nvGrpSpPr>
        <p:grpSpPr>
          <a:xfrm rot="8100000">
            <a:off x="16675071" y="5038136"/>
            <a:ext cx="559215" cy="558321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3610186" y="2361588"/>
            <a:ext cx="2965325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3200" b="1" spc="93" dirty="0" err="1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Identifikasi</a:t>
            </a:r>
            <a:r>
              <a:rPr lang="en-US" sz="3200" b="1" spc="93" dirty="0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b="1" spc="93" dirty="0" err="1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Masalah</a:t>
            </a:r>
            <a:endParaRPr lang="en-US" sz="3200" b="1" spc="93" dirty="0">
              <a:solidFill>
                <a:srgbClr val="191919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6419980" y="6797299"/>
            <a:ext cx="2792087" cy="1778817"/>
            <a:chOff x="-49552" y="383587"/>
            <a:chExt cx="3722783" cy="2371758"/>
          </a:xfrm>
        </p:grpSpPr>
        <p:sp>
          <p:nvSpPr>
            <p:cNvPr id="23" name="TextBox 23"/>
            <p:cNvSpPr txBox="1"/>
            <p:nvPr/>
          </p:nvSpPr>
          <p:spPr>
            <a:xfrm>
              <a:off x="280538" y="1870487"/>
              <a:ext cx="3392693" cy="884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>
                <a:lnSpc>
                  <a:spcPts val="2700"/>
                </a:lnSpc>
                <a:buFont typeface="Arial" panose="020B0604020202020204" pitchFamily="34" charset="0"/>
                <a:buChar char="•"/>
              </a:pPr>
              <a:r>
                <a:rPr lang="en-US" sz="2000" b="1" spc="36" dirty="0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Variable</a:t>
              </a:r>
            </a:p>
            <a:p>
              <a:pPr marL="285750" indent="-285750">
                <a:lnSpc>
                  <a:spcPts val="2700"/>
                </a:lnSpc>
                <a:buFont typeface="Arial" panose="020B0604020202020204" pitchFamily="34" charset="0"/>
                <a:buChar char="•"/>
              </a:pPr>
              <a:r>
                <a:rPr lang="en-US" sz="2000" b="1" spc="36" dirty="0" err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Indikator</a:t>
              </a:r>
              <a:endParaRPr lang="en-US" sz="2000" b="1" spc="36" dirty="0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-49552" y="383587"/>
              <a:ext cx="3392693" cy="1064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96"/>
                </a:lnSpc>
                <a:spcBef>
                  <a:spcPct val="0"/>
                </a:spcBef>
              </a:pPr>
              <a:r>
                <a:rPr lang="en-US" sz="3200" b="1" spc="93" dirty="0" err="1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Menentukan</a:t>
              </a:r>
              <a:r>
                <a:rPr lang="en-US" sz="3200" b="1" spc="93" dirty="0">
                  <a:solidFill>
                    <a:srgbClr val="191919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Model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056955" y="2913500"/>
            <a:ext cx="2871761" cy="1362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b="1" spc="36" dirty="0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Text Preprocessing</a:t>
            </a:r>
          </a:p>
          <a:p>
            <a:pPr marL="285750" indent="-285750" algn="just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b="1" spc="36" dirty="0" err="1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Klasifikasi</a:t>
            </a:r>
            <a:endParaRPr lang="en-US" sz="2000" b="1" spc="36" dirty="0">
              <a:solidFill>
                <a:srgbClr val="191919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b="1" spc="36" dirty="0" err="1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Pembagian</a:t>
            </a:r>
            <a:r>
              <a:rPr lang="en-US" sz="2000" b="1" spc="36" dirty="0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en-US" sz="2000" b="1" spc="36" dirty="0" err="1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latih</a:t>
            </a:r>
            <a:r>
              <a:rPr lang="en-US" sz="2000" b="1" spc="36" dirty="0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dan data uji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50850" y="2361587"/>
            <a:ext cx="2544519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3200" b="1" spc="93" dirty="0" err="1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Pemodelan</a:t>
            </a:r>
            <a:endParaRPr lang="en-US" sz="2400" b="1" spc="93" dirty="0">
              <a:solidFill>
                <a:srgbClr val="191919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4776037" y="4870681"/>
            <a:ext cx="598205" cy="598205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2074235" y="4809068"/>
            <a:ext cx="693280" cy="69328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>
            <a:fillRect/>
          </a:stretch>
        </p:blipFill>
        <p:spPr>
          <a:xfrm>
            <a:off x="7355789" y="4870681"/>
            <a:ext cx="747230" cy="74723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148615" y="7912137"/>
            <a:ext cx="2544519" cy="663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just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b="1" spc="36" dirty="0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Kajian </a:t>
            </a:r>
            <a:r>
              <a:rPr lang="en-US" sz="2000" b="1" spc="36" dirty="0" err="1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Literatur</a:t>
            </a:r>
            <a:endParaRPr lang="en-US" sz="2000" b="1" spc="36" dirty="0">
              <a:solidFill>
                <a:srgbClr val="191919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b="1" spc="36" dirty="0" err="1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Observasi</a:t>
            </a:r>
            <a:endParaRPr lang="en-US" sz="2000" b="1" spc="36" dirty="0">
              <a:solidFill>
                <a:srgbClr val="191919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47958" y="6556802"/>
            <a:ext cx="2544519" cy="79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3200" b="1" spc="93" dirty="0" err="1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Studi</a:t>
            </a:r>
            <a:r>
              <a:rPr lang="en-US" sz="3200" b="1" spc="93" dirty="0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b="1" spc="93" dirty="0" err="1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Pendahuluan</a:t>
            </a:r>
            <a:endParaRPr lang="en-US" sz="3200" b="1" spc="93" dirty="0">
              <a:solidFill>
                <a:srgbClr val="191919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0000"/>
          <a:stretch>
            <a:fillRect/>
          </a:stretch>
        </p:blipFill>
        <p:spPr>
          <a:xfrm rot="-5400000">
            <a:off x="14890516" y="4575965"/>
            <a:ext cx="1482663" cy="2965325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 rot="-2700000">
            <a:off x="14056916" y="4925016"/>
            <a:ext cx="559215" cy="558321"/>
            <a:chOff x="0" y="0"/>
            <a:chExt cx="6350000" cy="633984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35" name="Group 35"/>
          <p:cNvGrpSpPr/>
          <p:nvPr/>
        </p:nvGrpSpPr>
        <p:grpSpPr>
          <a:xfrm rot="8100000">
            <a:off x="11474889" y="4965136"/>
            <a:ext cx="559215" cy="558321"/>
            <a:chOff x="0" y="0"/>
            <a:chExt cx="6350000" cy="633984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4822056" y="4507504"/>
            <a:ext cx="1619584" cy="1619584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15308220" y="5016682"/>
            <a:ext cx="647255" cy="647255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12680117" y="4849188"/>
            <a:ext cx="693280" cy="69328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>
            <a:fillRect/>
          </a:stretch>
        </p:blipFill>
        <p:spPr>
          <a:xfrm>
            <a:off x="9969407" y="4886874"/>
            <a:ext cx="828522" cy="671856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14509419" y="3413865"/>
            <a:ext cx="2544519" cy="66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just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b="1" spc="36" dirty="0" err="1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Interpretasi</a:t>
            </a:r>
            <a:endParaRPr lang="en-US" sz="2000" b="1" spc="36" dirty="0">
              <a:solidFill>
                <a:srgbClr val="191919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b="1" spc="36" dirty="0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Hasil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149185" y="2436047"/>
            <a:ext cx="2544519" cy="40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3200" b="1" spc="93" dirty="0" err="1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Evaluasi</a:t>
            </a:r>
            <a:endParaRPr lang="en-US" sz="3200" b="1" spc="93" dirty="0">
              <a:solidFill>
                <a:srgbClr val="191919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1986888" y="7908091"/>
            <a:ext cx="2544519" cy="1016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just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b="1" spc="36" dirty="0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Machine Learning</a:t>
            </a:r>
          </a:p>
          <a:p>
            <a:pPr marL="285750" indent="-285750" algn="just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b="1" spc="36" dirty="0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Confusion Matrix</a:t>
            </a:r>
          </a:p>
          <a:p>
            <a:pPr algn="just">
              <a:lnSpc>
                <a:spcPts val="2700"/>
              </a:lnSpc>
            </a:pPr>
            <a:endParaRPr lang="en-US" sz="2000" b="1" spc="36" dirty="0">
              <a:solidFill>
                <a:srgbClr val="191919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1792004" y="6960009"/>
            <a:ext cx="2544519" cy="40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3200" b="1" spc="93" dirty="0" err="1">
                <a:solidFill>
                  <a:srgbClr val="19191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Pengujian</a:t>
            </a:r>
            <a:endParaRPr lang="en-US" sz="3200" b="1" spc="93" dirty="0">
              <a:solidFill>
                <a:srgbClr val="191919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TextBox 6">
            <a:extLst>
              <a:ext uri="{FF2B5EF4-FFF2-40B4-BE49-F238E27FC236}">
                <a16:creationId xmlns:a16="http://schemas.microsoft.com/office/drawing/2014/main" id="{00BEAE8D-91D8-49F5-B2FD-1242E7363AB4}"/>
              </a:ext>
            </a:extLst>
          </p:cNvPr>
          <p:cNvSpPr txBox="1"/>
          <p:nvPr/>
        </p:nvSpPr>
        <p:spPr>
          <a:xfrm>
            <a:off x="6196900" y="654396"/>
            <a:ext cx="7639649" cy="613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40"/>
              </a:lnSpc>
            </a:pPr>
            <a:r>
              <a:rPr lang="en-US" sz="3800" dirty="0">
                <a:latin typeface="Roboto" panose="02000000000000000000" pitchFamily="2" charset="0"/>
                <a:ea typeface="Roboto" panose="02000000000000000000" pitchFamily="2" charset="0"/>
              </a:rPr>
              <a:t>METODOLOGI PENELITIAN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3871</TotalTime>
  <Words>4422</Words>
  <Application>Microsoft Office PowerPoint</Application>
  <PresentationFormat>Custom</PresentationFormat>
  <Paragraphs>873</Paragraphs>
  <Slides>47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71" baseType="lpstr">
      <vt:lpstr>Roboto</vt:lpstr>
      <vt:lpstr>Hatton Bold</vt:lpstr>
      <vt:lpstr>Caladea</vt:lpstr>
      <vt:lpstr>Rubik One</vt:lpstr>
      <vt:lpstr>Arima Madurai Light</vt:lpstr>
      <vt:lpstr>Arima Madurai Light Bold</vt:lpstr>
      <vt:lpstr>Public Sans</vt:lpstr>
      <vt:lpstr>Roboto Bold Italics</vt:lpstr>
      <vt:lpstr>Times New Roman</vt:lpstr>
      <vt:lpstr>Roboto Italics</vt:lpstr>
      <vt:lpstr>Gatwick Bold</vt:lpstr>
      <vt:lpstr>Calibri</vt:lpstr>
      <vt:lpstr>Roboto Bold</vt:lpstr>
      <vt:lpstr>Arimo Bold</vt:lpstr>
      <vt:lpstr>Caladea Bold</vt:lpstr>
      <vt:lpstr>Arima Madurai Extra Bold Bold</vt:lpstr>
      <vt:lpstr>PT Serif</vt:lpstr>
      <vt:lpstr>Clicker Script Bold</vt:lpstr>
      <vt:lpstr>Google Sans</vt:lpstr>
      <vt:lpstr>Hatton Bold Bold</vt:lpstr>
      <vt:lpstr>Cambria Math</vt:lpstr>
      <vt:lpstr>Arial</vt:lpstr>
      <vt:lpstr>Public Sans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Semhas Prakerja</dc:title>
  <dc:creator>PUTRA PRAKASA</dc:creator>
  <cp:lastModifiedBy>Fikri Rama</cp:lastModifiedBy>
  <cp:revision>48</cp:revision>
  <dcterms:created xsi:type="dcterms:W3CDTF">2006-08-16T00:00:00Z</dcterms:created>
  <dcterms:modified xsi:type="dcterms:W3CDTF">2021-09-23T08:31:04Z</dcterms:modified>
  <dc:identifier>DAElxWX6mY4</dc:identifier>
</cp:coreProperties>
</file>